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26"/>
  </p:notesMasterIdLst>
  <p:sldIdLst>
    <p:sldId id="256" r:id="rId2"/>
    <p:sldId id="257" r:id="rId3"/>
    <p:sldId id="258" r:id="rId4"/>
    <p:sldId id="259" r:id="rId5"/>
    <p:sldId id="260" r:id="rId6"/>
    <p:sldId id="261" r:id="rId7"/>
    <p:sldId id="279" r:id="rId8"/>
    <p:sldId id="262" r:id="rId9"/>
    <p:sldId id="263" r:id="rId10"/>
    <p:sldId id="264" r:id="rId11"/>
    <p:sldId id="265" r:id="rId12"/>
    <p:sldId id="280"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26"/>
  </p:normalViewPr>
  <p:slideViewPr>
    <p:cSldViewPr snapToGrid="0" snapToObjects="1">
      <p:cViewPr varScale="1">
        <p:scale>
          <a:sx n="161" d="100"/>
          <a:sy n="161" d="100"/>
        </p:scale>
        <p:origin x="7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be1d03ca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be1d03ca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be3e6ce45_0_4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2" name="Google Shape;142;g3be3e6ce45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be3e6ce45_0_4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9" name="Google Shape;149;g3be3e6ce45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be3e6ce45_0_4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a:t>Tendon</a:t>
            </a:r>
            <a:r>
              <a:rPr lang="en-US" baseline="0" dirty="0"/>
              <a:t> </a:t>
            </a:r>
            <a:r>
              <a:rPr lang="mr-IN" baseline="0" dirty="0"/>
              <a:t>–</a:t>
            </a:r>
            <a:r>
              <a:rPr lang="en-US" baseline="0" dirty="0"/>
              <a:t> bone to muscle. </a:t>
            </a:r>
            <a:r>
              <a:rPr lang="en-US" sz="1200" b="1" i="0" u="none" strike="noStrike" cap="none" dirty="0">
                <a:solidFill>
                  <a:schemeClr val="dk1"/>
                </a:solidFill>
                <a:effectLst/>
                <a:latin typeface="Calibri"/>
                <a:ea typeface="Calibri"/>
                <a:cs typeface="Calibri"/>
                <a:sym typeface="Calibri"/>
              </a:rPr>
              <a:t>Tendons</a:t>
            </a:r>
            <a:r>
              <a:rPr lang="en-US" sz="1200" b="0" i="0" u="none" strike="noStrike" cap="none" dirty="0">
                <a:solidFill>
                  <a:schemeClr val="dk1"/>
                </a:solidFill>
                <a:effectLst/>
                <a:latin typeface="Calibri"/>
                <a:ea typeface="Calibri"/>
                <a:cs typeface="Calibri"/>
                <a:sym typeface="Calibri"/>
              </a:rPr>
              <a:t> may also attach muscles to structures such as the eyeball.</a:t>
            </a:r>
            <a:endParaRPr lang="en-US" dirty="0"/>
          </a:p>
          <a:p>
            <a:pPr marL="0" lvl="0" indent="0">
              <a:spcBef>
                <a:spcPts val="0"/>
              </a:spcBef>
              <a:spcAft>
                <a:spcPts val="0"/>
              </a:spcAft>
              <a:buNone/>
            </a:pPr>
            <a:r>
              <a:rPr lang="en-US" dirty="0"/>
              <a:t>Ligament </a:t>
            </a:r>
            <a:r>
              <a:rPr lang="mr-IN" dirty="0"/>
              <a:t>–</a:t>
            </a:r>
            <a:r>
              <a:rPr lang="en-US" dirty="0"/>
              <a:t> bone to bone</a:t>
            </a:r>
            <a:endParaRPr dirty="0"/>
          </a:p>
        </p:txBody>
      </p:sp>
      <p:sp>
        <p:nvSpPr>
          <p:cNvPr id="149" name="Google Shape;149;g3be3e6ce45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8924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be3e6ce45_0_5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6" name="Google Shape;156;g3be3e6ce45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be1d03ca3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74" name="Google Shape;174;g3be1d03ca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be1d03ca3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2" name="Google Shape;182;g3be1d03ca3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be1d03ca3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9" name="Google Shape;189;g3be1d03ca3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be1d03ca3_0_1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96" name="Google Shape;196;g3be1d03ca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be1d03ca3_0_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03" name="Google Shape;203;g3be1d03ca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0" name="Google Shape;2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be3e6ce45_0_4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92" name="Google Shape;92;g3be3e6ce45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be3e6ce45_0_5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20" name="Google Shape;220;g3be3e6ce45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be3e6ce45_0_5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29" name="Google Shape;229;g3be3e6ce45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be3e6ce45_0_5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6" name="Google Shape;236;g3be3e6ce45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be3e6ce45_0_5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46" name="Google Shape;246;g3be3e6ce45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e3e6ce45_0_5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53" name="Google Shape;253;g3be3e6ce45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be3e6ce45_0_4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9" name="Google Shape;99;g3be3e6ce45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be3e6ce45_0_4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6" name="Google Shape;106;g3be3e6ce45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be3e6ce45_0_4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4" name="Google Shape;114;g3be3e6ce45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be3e6ce45_0_4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2" name="Google Shape;122;g3be3e6ce45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be3e6ce45_0_4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2" name="Google Shape;122;g3be3e6ce45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89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be3e6ce45_0_4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9" name="Google Shape;129;g3be3e6ce45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be3e6ce45_0_4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35" name="Google Shape;135;g3be3e6ce45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311700" y="2175450"/>
            <a:ext cx="8520600" cy="7926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30200" algn="ctr">
              <a:spcBef>
                <a:spcPts val="1600"/>
              </a:spcBef>
              <a:spcAft>
                <a:spcPts val="0"/>
              </a:spcAft>
              <a:buSzPts val="1600"/>
              <a:buChar char="○"/>
              <a:defRPr/>
            </a:lvl2pPr>
            <a:lvl3pPr marL="1371600" lvl="2" indent="-317500" algn="ctr">
              <a:spcBef>
                <a:spcPts val="1600"/>
              </a:spcBef>
              <a:spcAft>
                <a:spcPts val="0"/>
              </a:spcAft>
              <a:buSzPts val="14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53" name="Google Shape;5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856060" y="463889"/>
            <a:ext cx="7429500" cy="11091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1600"/>
              <a:buFont typeface="Roboto"/>
              <a:buNone/>
              <a:defRPr sz="1600" i="0" u="none" strike="noStrike" cap="none">
                <a:solidFill>
                  <a:schemeClr val="lt1"/>
                </a:solidFill>
                <a:latin typeface="Roboto"/>
                <a:ea typeface="Roboto"/>
                <a:cs typeface="Roboto"/>
                <a:sym typeface="Robot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58" name="Google Shape;58;p13"/>
          <p:cNvSpPr txBox="1">
            <a:spLocks noGrp="1"/>
          </p:cNvSpPr>
          <p:nvPr>
            <p:ph type="body" idx="1"/>
          </p:nvPr>
        </p:nvSpPr>
        <p:spPr>
          <a:xfrm>
            <a:off x="856059" y="1687115"/>
            <a:ext cx="7429500" cy="2656500"/>
          </a:xfrm>
          <a:prstGeom prst="rect">
            <a:avLst/>
          </a:prstGeom>
          <a:noFill/>
          <a:ln>
            <a:noFill/>
          </a:ln>
        </p:spPr>
        <p:txBody>
          <a:bodyPr spcFirstLastPara="1" wrap="square" lIns="68575" tIns="34275" rIns="68575" bIns="34275" anchor="t" anchorCtr="0"/>
          <a:lstStyle>
            <a:lvl1pPr marL="457200" marR="0" lvl="0" indent="-330200" algn="l" rtl="0">
              <a:lnSpc>
                <a:spcPct val="120000"/>
              </a:lnSpc>
              <a:spcBef>
                <a:spcPts val="800"/>
              </a:spcBef>
              <a:spcAft>
                <a:spcPts val="0"/>
              </a:spcAft>
              <a:buClr>
                <a:schemeClr val="lt1"/>
              </a:buClr>
              <a:buSzPts val="1600"/>
              <a:buFont typeface="Roboto"/>
              <a:buChar char="•"/>
              <a:defRPr sz="1600" i="0" u="none" strike="noStrike" cap="none">
                <a:solidFill>
                  <a:schemeClr val="lt1"/>
                </a:solidFill>
                <a:latin typeface="Roboto"/>
                <a:ea typeface="Roboto"/>
                <a:cs typeface="Roboto"/>
                <a:sym typeface="Roboto"/>
              </a:defRPr>
            </a:lvl1pPr>
            <a:lvl2pPr marL="914400" marR="0" lvl="1" indent="-330200" algn="l" rtl="0">
              <a:lnSpc>
                <a:spcPct val="120000"/>
              </a:lnSpc>
              <a:spcBef>
                <a:spcPts val="1600"/>
              </a:spcBef>
              <a:spcAft>
                <a:spcPts val="0"/>
              </a:spcAft>
              <a:buClr>
                <a:schemeClr val="lt1"/>
              </a:buClr>
              <a:buSzPts val="1600"/>
              <a:buFont typeface="Roboto"/>
              <a:buChar char="•"/>
              <a:defRPr i="0" u="none" strike="noStrike" cap="none">
                <a:solidFill>
                  <a:schemeClr val="lt1"/>
                </a:solidFill>
                <a:latin typeface="Roboto"/>
                <a:ea typeface="Roboto"/>
                <a:cs typeface="Roboto"/>
                <a:sym typeface="Roboto"/>
              </a:defRPr>
            </a:lvl2pPr>
            <a:lvl3pPr marL="1371600" marR="0" lvl="2" indent="-304800" algn="l" rtl="0">
              <a:lnSpc>
                <a:spcPct val="120000"/>
              </a:lnSpc>
              <a:spcBef>
                <a:spcPts val="1600"/>
              </a:spcBef>
              <a:spcAft>
                <a:spcPts val="0"/>
              </a:spcAft>
              <a:buClr>
                <a:schemeClr val="lt1"/>
              </a:buClr>
              <a:buSzPts val="1200"/>
              <a:buFont typeface="Roboto"/>
              <a:buChar char="•"/>
              <a:defRPr sz="1200" i="0" u="none" strike="noStrike" cap="none">
                <a:solidFill>
                  <a:schemeClr val="lt1"/>
                </a:solidFill>
                <a:latin typeface="Roboto"/>
                <a:ea typeface="Roboto"/>
                <a:cs typeface="Roboto"/>
                <a:sym typeface="Roboto"/>
              </a:defRPr>
            </a:lvl3pPr>
            <a:lvl4pPr marL="1828800" marR="0" lvl="3"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4pPr>
            <a:lvl5pPr marL="2286000" marR="0" lvl="4"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5pPr>
            <a:lvl6pPr marL="2743200" marR="0" lvl="5"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6pPr>
            <a:lvl7pPr marL="3200400" marR="0" lvl="6"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7pPr>
            <a:lvl8pPr marL="3657600" marR="0" lvl="7"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8pPr>
            <a:lvl9pPr marL="4114800" marR="0" lvl="8" indent="-311150" algn="l" rtl="0">
              <a:lnSpc>
                <a:spcPct val="120000"/>
              </a:lnSpc>
              <a:spcBef>
                <a:spcPts val="1600"/>
              </a:spcBef>
              <a:spcAft>
                <a:spcPts val="1600"/>
              </a:spcAft>
              <a:buClr>
                <a:schemeClr val="lt1"/>
              </a:buClr>
              <a:buSzPts val="1300"/>
              <a:buFont typeface="Roboto"/>
              <a:buChar char="•"/>
              <a:defRPr sz="1100" i="0" u="none" strike="noStrike" cap="none">
                <a:solidFill>
                  <a:schemeClr val="lt1"/>
                </a:solidFill>
                <a:latin typeface="Roboto"/>
                <a:ea typeface="Roboto"/>
                <a:cs typeface="Roboto"/>
                <a:sym typeface="Roboto"/>
              </a:defRPr>
            </a:lvl9pPr>
          </a:lstStyle>
          <a:p>
            <a:endParaRPr/>
          </a:p>
        </p:txBody>
      </p:sp>
      <p:sp>
        <p:nvSpPr>
          <p:cNvPr id="59" name="Google Shape;59;p13"/>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100"/>
              <a:buFont typeface="Roboto"/>
              <a:buNone/>
              <a:defRPr sz="800">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0" name="Google Shape;60;p13"/>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Font typeface="Roboto"/>
              <a:buNone/>
              <a:defRPr sz="800" cap="none">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1" name="Google Shape;61;p13"/>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AUTOLAYOUT_4">
    <p:spTree>
      <p:nvGrpSpPr>
        <p:cNvPr id="1" name="Shape 62"/>
        <p:cNvGrpSpPr/>
        <p:nvPr/>
      </p:nvGrpSpPr>
      <p:grpSpPr>
        <a:xfrm>
          <a:off x="0" y="0"/>
          <a:ext cx="0" cy="0"/>
          <a:chOff x="0" y="0"/>
          <a:chExt cx="0" cy="0"/>
        </a:xfrm>
      </p:grpSpPr>
      <p:sp>
        <p:nvSpPr>
          <p:cNvPr id="63" name="Google Shape;63;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Google Shape;64;p14"/>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65" name="Google Shape;65;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084659" y="457199"/>
            <a:ext cx="6977100" cy="20613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2700"/>
              <a:buFont typeface="Questrial"/>
              <a:buNone/>
              <a:defRPr sz="2700" b="0" i="0" u="none" strike="noStrike" cap="none">
                <a:solidFill>
                  <a:schemeClr val="lt1"/>
                </a:solidFill>
                <a:latin typeface="Questrial"/>
                <a:ea typeface="Questrial"/>
                <a:cs typeface="Questrial"/>
                <a:sym typeface="Quest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68" name="Google Shape;68;p15"/>
          <p:cNvSpPr txBox="1">
            <a:spLocks noGrp="1"/>
          </p:cNvSpPr>
          <p:nvPr>
            <p:ph type="body" idx="1"/>
          </p:nvPr>
        </p:nvSpPr>
        <p:spPr>
          <a:xfrm>
            <a:off x="1290483" y="2524168"/>
            <a:ext cx="6564300" cy="411600"/>
          </a:xfrm>
          <a:prstGeom prst="rect">
            <a:avLst/>
          </a:prstGeom>
          <a:noFill/>
          <a:ln>
            <a:noFill/>
          </a:ln>
        </p:spPr>
        <p:txBody>
          <a:bodyPr spcFirstLastPara="1" wrap="square" lIns="68575" tIns="34275" rIns="68575" bIns="34275" anchor="t" anchorCtr="0"/>
          <a:lstStyle>
            <a:lvl1pPr marL="457200" marR="0" lvl="0" indent="-228600" algn="l" rtl="0">
              <a:lnSpc>
                <a:spcPct val="120000"/>
              </a:lnSpc>
              <a:spcBef>
                <a:spcPts val="8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16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1600"/>
              </a:spcBef>
              <a:spcAft>
                <a:spcPts val="0"/>
              </a:spcAft>
              <a:buClr>
                <a:schemeClr val="lt1"/>
              </a:buClr>
              <a:buSzPts val="11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1600"/>
              </a:spcBef>
              <a:spcAft>
                <a:spcPts val="160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69" name="Google Shape;69;p15"/>
          <p:cNvSpPr txBox="1">
            <a:spLocks noGrp="1"/>
          </p:cNvSpPr>
          <p:nvPr>
            <p:ph type="body" idx="2"/>
          </p:nvPr>
        </p:nvSpPr>
        <p:spPr>
          <a:xfrm>
            <a:off x="856058" y="3232439"/>
            <a:ext cx="7429500" cy="1117200"/>
          </a:xfrm>
          <a:prstGeom prst="rect">
            <a:avLst/>
          </a:prstGeom>
          <a:noFill/>
          <a:ln>
            <a:noFill/>
          </a:ln>
        </p:spPr>
        <p:txBody>
          <a:bodyPr spcFirstLastPara="1" wrap="square" lIns="68575" tIns="34275" rIns="68575" bIns="34275" anchor="ctr" anchorCtr="0"/>
          <a:lstStyle>
            <a:lvl1pPr marL="457200" marR="0" lvl="0" indent="-228600" algn="l" rtl="0">
              <a:lnSpc>
                <a:spcPct val="120000"/>
              </a:lnSpc>
              <a:spcBef>
                <a:spcPts val="800"/>
              </a:spcBef>
              <a:spcAft>
                <a:spcPts val="0"/>
              </a:spcAft>
              <a:buClr>
                <a:schemeClr val="lt1"/>
              </a:buClr>
              <a:buSzPts val="1700"/>
              <a:buFont typeface="Arial"/>
              <a:buNone/>
              <a:defRPr sz="14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16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1600"/>
              </a:spcBef>
              <a:spcAft>
                <a:spcPts val="0"/>
              </a:spcAft>
              <a:buClr>
                <a:schemeClr val="lt1"/>
              </a:buClr>
              <a:buSzPts val="11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1600"/>
              </a:spcBef>
              <a:spcAft>
                <a:spcPts val="160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70" name="Google Shape;70;p15"/>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400"/>
              <a:buNone/>
              <a:defRPr sz="800">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71" name="Google Shape;71;p15"/>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800" cap="none">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72" name="Google Shape;72;p15"/>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
        <p:nvSpPr>
          <p:cNvPr id="73" name="Google Shape;73;p15"/>
          <p:cNvSpPr txBox="1"/>
          <p:nvPr/>
        </p:nvSpPr>
        <p:spPr>
          <a:xfrm>
            <a:off x="677634" y="549295"/>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Questrial"/>
              <a:buNone/>
            </a:pPr>
            <a:r>
              <a:rPr lang="en-GB" sz="6000" b="0" cap="none">
                <a:solidFill>
                  <a:schemeClr val="lt1"/>
                </a:solidFill>
                <a:latin typeface="Questrial"/>
                <a:ea typeface="Questrial"/>
                <a:cs typeface="Questrial"/>
                <a:sym typeface="Questrial"/>
              </a:rPr>
              <a:t>“</a:t>
            </a:r>
            <a:endParaRPr sz="1100"/>
          </a:p>
        </p:txBody>
      </p:sp>
      <p:sp>
        <p:nvSpPr>
          <p:cNvPr id="74" name="Google Shape;74;p15"/>
          <p:cNvSpPr txBox="1"/>
          <p:nvPr/>
        </p:nvSpPr>
        <p:spPr>
          <a:xfrm>
            <a:off x="7903028" y="2073729"/>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Questrial"/>
              <a:buNone/>
            </a:pPr>
            <a:r>
              <a:rPr lang="en-GB" sz="6000" b="0" cap="none">
                <a:solidFill>
                  <a:schemeClr val="lt1"/>
                </a:solidFill>
                <a:latin typeface="Questrial"/>
                <a:ea typeface="Questrial"/>
                <a:cs typeface="Questrial"/>
                <a:sym typeface="Questrial"/>
              </a:rPr>
              <a:t>”</a:t>
            </a:r>
            <a:endParaRPr sz="11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856060" y="457200"/>
            <a:ext cx="4450800" cy="122970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lt1"/>
              </a:buClr>
              <a:buSzPts val="2400"/>
              <a:buFont typeface="Questrial"/>
              <a:buNone/>
              <a:defRPr sz="2400" b="0" i="0" u="none" strike="noStrike" cap="none">
                <a:solidFill>
                  <a:schemeClr val="lt1"/>
                </a:solidFill>
                <a:latin typeface="Questrial"/>
                <a:ea typeface="Questrial"/>
                <a:cs typeface="Questrial"/>
                <a:sym typeface="Quest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77" name="Google Shape;77;p16"/>
          <p:cNvSpPr>
            <a:spLocks noGrp="1"/>
          </p:cNvSpPr>
          <p:nvPr>
            <p:ph type="pic" idx="2"/>
          </p:nvPr>
        </p:nvSpPr>
        <p:spPr>
          <a:xfrm>
            <a:off x="5535541" y="457201"/>
            <a:ext cx="2749800" cy="388620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68575" tIns="34275" rIns="68575" bIns="34275" anchor="t" anchorCtr="0"/>
          <a:lstStyle>
            <a:lvl1pPr marR="0" lvl="0" algn="l" rtl="0">
              <a:lnSpc>
                <a:spcPct val="120000"/>
              </a:lnSpc>
              <a:spcBef>
                <a:spcPts val="800"/>
              </a:spcBef>
              <a:spcAft>
                <a:spcPts val="0"/>
              </a:spcAft>
              <a:buClr>
                <a:schemeClr val="lt1"/>
              </a:buClr>
              <a:buSzPts val="3000"/>
              <a:buFont typeface="Arial"/>
              <a:buNone/>
              <a:defRPr sz="2400" b="0" i="0" u="none" strike="noStrike" cap="none">
                <a:solidFill>
                  <a:schemeClr val="lt1"/>
                </a:solidFill>
                <a:latin typeface="Questrial"/>
                <a:ea typeface="Questrial"/>
                <a:cs typeface="Questrial"/>
                <a:sym typeface="Questrial"/>
              </a:defRPr>
            </a:lvl1pPr>
            <a:lvl2pPr marR="0" lvl="1" algn="l" rtl="0">
              <a:lnSpc>
                <a:spcPct val="120000"/>
              </a:lnSpc>
              <a:spcBef>
                <a:spcPts val="400"/>
              </a:spcBef>
              <a:spcAft>
                <a:spcPts val="0"/>
              </a:spcAft>
              <a:buClr>
                <a:schemeClr val="lt1"/>
              </a:buClr>
              <a:buSzPts val="2600"/>
              <a:buFont typeface="Arial"/>
              <a:buNone/>
              <a:defRPr sz="2100" b="0" i="0" u="none" strike="noStrike" cap="none">
                <a:solidFill>
                  <a:schemeClr val="lt1"/>
                </a:solidFill>
                <a:latin typeface="Questrial"/>
                <a:ea typeface="Questrial"/>
                <a:cs typeface="Questrial"/>
                <a:sym typeface="Questrial"/>
              </a:defRPr>
            </a:lvl2pPr>
            <a:lvl3pPr marR="0" lvl="2" algn="l" rtl="0">
              <a:lnSpc>
                <a:spcPct val="120000"/>
              </a:lnSpc>
              <a:spcBef>
                <a:spcPts val="400"/>
              </a:spcBef>
              <a:spcAft>
                <a:spcPts val="0"/>
              </a:spcAft>
              <a:buClr>
                <a:schemeClr val="lt1"/>
              </a:buClr>
              <a:buSzPts val="2300"/>
              <a:buFont typeface="Arial"/>
              <a:buNone/>
              <a:defRPr sz="1800" b="0" i="0" u="none" strike="noStrike" cap="none">
                <a:solidFill>
                  <a:schemeClr val="lt1"/>
                </a:solidFill>
                <a:latin typeface="Questrial"/>
                <a:ea typeface="Questrial"/>
                <a:cs typeface="Questrial"/>
                <a:sym typeface="Questrial"/>
              </a:defRPr>
            </a:lvl3pPr>
            <a:lvl4pPr marR="0" lvl="3"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4pPr>
            <a:lvl5pPr marR="0" lvl="4"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5pPr>
            <a:lvl6pPr marR="0" lvl="5"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6pPr>
            <a:lvl7pPr marR="0" lvl="6"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7pPr>
            <a:lvl8pPr marR="0" lvl="7"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8pPr>
            <a:lvl9pPr marR="0" lvl="8"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9pPr>
          </a:lstStyle>
          <a:p>
            <a:endParaRPr/>
          </a:p>
        </p:txBody>
      </p:sp>
      <p:sp>
        <p:nvSpPr>
          <p:cNvPr id="78" name="Google Shape;78;p16"/>
          <p:cNvSpPr txBox="1">
            <a:spLocks noGrp="1"/>
          </p:cNvSpPr>
          <p:nvPr>
            <p:ph type="body" idx="1"/>
          </p:nvPr>
        </p:nvSpPr>
        <p:spPr>
          <a:xfrm>
            <a:off x="856057" y="1687114"/>
            <a:ext cx="4450800" cy="2656500"/>
          </a:xfrm>
          <a:prstGeom prst="rect">
            <a:avLst/>
          </a:prstGeom>
          <a:noFill/>
          <a:ln>
            <a:noFill/>
          </a:ln>
        </p:spPr>
        <p:txBody>
          <a:bodyPr spcFirstLastPara="1" wrap="square" lIns="68575" tIns="34275" rIns="68575" bIns="34275" anchor="t" anchorCtr="0"/>
          <a:lstStyle>
            <a:lvl1pPr marL="457200" marR="0" lvl="0" indent="-228600" algn="l" rtl="0">
              <a:lnSpc>
                <a:spcPct val="120000"/>
              </a:lnSpc>
              <a:spcBef>
                <a:spcPts val="800"/>
              </a:spcBef>
              <a:spcAft>
                <a:spcPts val="0"/>
              </a:spcAft>
              <a:buClr>
                <a:schemeClr val="lt1"/>
              </a:buClr>
              <a:buSzPts val="1500"/>
              <a:buFont typeface="Arial"/>
              <a:buNone/>
              <a:defRPr sz="12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16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1600"/>
              </a:spcBef>
              <a:spcAft>
                <a:spcPts val="0"/>
              </a:spcAft>
              <a:buClr>
                <a:schemeClr val="lt1"/>
              </a:buClr>
              <a:buSzPts val="11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1600"/>
              </a:spcBef>
              <a:spcAft>
                <a:spcPts val="160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79" name="Google Shape;79;p16"/>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400"/>
              <a:buNone/>
              <a:defRPr sz="800">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80" name="Google Shape;80;p16"/>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800" cap="none">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81" name="Google Shape;81;p16"/>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Google Shape;4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 name="Google Shape;4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DAAAD"/>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800"/>
              <a:buFont typeface="Roboto"/>
              <a:buNone/>
              <a:defRPr sz="2800">
                <a:solidFill>
                  <a:srgbClr val="FFFFFF"/>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FFFFFF"/>
              </a:buClr>
              <a:buSzPts val="1800"/>
              <a:buFont typeface="Roboto"/>
              <a:buChar char="●"/>
              <a:defRPr sz="1800">
                <a:solidFill>
                  <a:srgbClr val="FFFFFF"/>
                </a:solidFill>
                <a:latin typeface="Roboto"/>
                <a:ea typeface="Roboto"/>
                <a:cs typeface="Roboto"/>
                <a:sym typeface="Roboto"/>
              </a:defRPr>
            </a:lvl1pPr>
            <a:lvl2pPr marL="914400" lvl="1" indent="-330200">
              <a:lnSpc>
                <a:spcPct val="115000"/>
              </a:lnSpc>
              <a:spcBef>
                <a:spcPts val="160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marL="1371600" lvl="2" indent="-3175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marL="1828800" lvl="3"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marL="2286000" lvl="4"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marL="2743200" lvl="5"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marL="3200400" lvl="6"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marL="3657600" lvl="7"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marL="4114800" lvl="8" indent="-304800">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GB"/>
              <a:t>‹#›</a:t>
            </a:fld>
            <a:endParaRPr/>
          </a:p>
        </p:txBody>
      </p:sp>
      <p:pic>
        <p:nvPicPr>
          <p:cNvPr id="13" name="Google Shape;13;p1"/>
          <p:cNvPicPr preferRelativeResize="0"/>
          <p:nvPr/>
        </p:nvPicPr>
        <p:blipFill>
          <a:blip r:embed="rId17">
            <a:alphaModFix/>
          </a:blip>
          <a:stretch>
            <a:fillRect/>
          </a:stretch>
        </p:blipFill>
        <p:spPr>
          <a:xfrm>
            <a:off x="2" y="4720250"/>
            <a:ext cx="1061322" cy="423250"/>
          </a:xfrm>
          <a:prstGeom prst="rect">
            <a:avLst/>
          </a:prstGeom>
          <a:noFill/>
          <a:ln>
            <a:noFill/>
          </a:ln>
        </p:spPr>
      </p:pic>
      <p:pic>
        <p:nvPicPr>
          <p:cNvPr id="14" name="Google Shape;14;p1"/>
          <p:cNvPicPr preferRelativeResize="0"/>
          <p:nvPr/>
        </p:nvPicPr>
        <p:blipFill>
          <a:blip r:embed="rId18">
            <a:alphaModFix amt="31000"/>
          </a:blip>
          <a:stretch>
            <a:fillRect/>
          </a:stretch>
        </p:blipFill>
        <p:spPr>
          <a:xfrm>
            <a:off x="-6" y="-60552"/>
            <a:ext cx="9144001" cy="5202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goo.gl/3UWxYK"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ellcomeimage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7"/>
          <p:cNvPicPr preferRelativeResize="0"/>
          <p:nvPr/>
        </p:nvPicPr>
        <p:blipFill rotWithShape="1">
          <a:blip r:embed="rId3">
            <a:alphaModFix amt="88000"/>
          </a:blip>
          <a:srcRect l="3218" r="3227"/>
          <a:stretch/>
        </p:blipFill>
        <p:spPr>
          <a:xfrm>
            <a:off x="0" y="-10575"/>
            <a:ext cx="9144003" cy="5154073"/>
          </a:xfrm>
          <a:prstGeom prst="rect">
            <a:avLst/>
          </a:prstGeom>
          <a:noFill/>
          <a:ln>
            <a:noFill/>
          </a:ln>
        </p:spPr>
      </p:pic>
      <p:sp>
        <p:nvSpPr>
          <p:cNvPr id="87" name="Google Shape;87;p17"/>
          <p:cNvSpPr txBox="1">
            <a:spLocks noGrp="1"/>
          </p:cNvSpPr>
          <p:nvPr>
            <p:ph type="ctrTitle"/>
          </p:nvPr>
        </p:nvSpPr>
        <p:spPr>
          <a:xfrm>
            <a:off x="134125" y="149900"/>
            <a:ext cx="4641000" cy="81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dirty="0">
                <a:latin typeface="+mj-lt"/>
              </a:rPr>
              <a:t>The Skeletal System </a:t>
            </a:r>
            <a:endParaRPr sz="2400" dirty="0">
              <a:latin typeface="+mj-lt"/>
            </a:endParaRPr>
          </a:p>
          <a:p>
            <a:pPr marL="0" lvl="0" indent="0" algn="l" rtl="0">
              <a:spcBef>
                <a:spcPts val="0"/>
              </a:spcBef>
              <a:spcAft>
                <a:spcPts val="0"/>
              </a:spcAft>
              <a:buNone/>
            </a:pPr>
            <a:r>
              <a:rPr lang="en-GB" sz="1800" dirty="0">
                <a:latin typeface="+mj-lt"/>
              </a:rPr>
              <a:t>Middle / Intermediate Years</a:t>
            </a:r>
            <a:endParaRPr sz="1800" dirty="0">
              <a:latin typeface="+mj-lt"/>
            </a:endParaRPr>
          </a:p>
        </p:txBody>
      </p:sp>
      <p:sp>
        <p:nvSpPr>
          <p:cNvPr id="88" name="Google Shape;88;p17"/>
          <p:cNvSpPr txBox="1"/>
          <p:nvPr/>
        </p:nvSpPr>
        <p:spPr>
          <a:xfrm>
            <a:off x="113700" y="3718175"/>
            <a:ext cx="3324600" cy="952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a:solidFill>
                  <a:schemeClr val="lt1"/>
                </a:solidFill>
                <a:latin typeface="+mj-lt"/>
                <a:ea typeface="Questrial"/>
                <a:cs typeface="Questrial"/>
                <a:sym typeface="Questrial"/>
              </a:rPr>
              <a:t>“The world is full of magic! We created the Virtuali-Tee and these resources to enable you to unlock the curiosity that exists within every student”</a:t>
            </a:r>
            <a:endParaRPr>
              <a:solidFill>
                <a:schemeClr val="lt1"/>
              </a:solidFill>
              <a:latin typeface="+mj-lt"/>
              <a:ea typeface="Questrial"/>
              <a:cs typeface="Questrial"/>
              <a:sym typeface="Questrial"/>
            </a:endParaRPr>
          </a:p>
        </p:txBody>
      </p:sp>
      <p:pic>
        <p:nvPicPr>
          <p:cNvPr id="89" name="Google Shape;89;p17"/>
          <p:cNvPicPr preferRelativeResize="0"/>
          <p:nvPr/>
        </p:nvPicPr>
        <p:blipFill>
          <a:blip r:embed="rId4">
            <a:alphaModFix/>
          </a:blip>
          <a:stretch>
            <a:fillRect/>
          </a:stretch>
        </p:blipFill>
        <p:spPr>
          <a:xfrm>
            <a:off x="66302" y="4642075"/>
            <a:ext cx="1061322" cy="423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E6D1E"/>
        </a:solidFill>
        <a:effectLst/>
      </p:bgPr>
    </p:bg>
    <p:spTree>
      <p:nvGrpSpPr>
        <p:cNvPr id="1" name="Shape 143"/>
        <p:cNvGrpSpPr/>
        <p:nvPr/>
      </p:nvGrpSpPr>
      <p:grpSpPr>
        <a:xfrm>
          <a:off x="0" y="0"/>
          <a:ext cx="0" cy="0"/>
          <a:chOff x="0" y="0"/>
          <a:chExt cx="0" cy="0"/>
        </a:xfrm>
      </p:grpSpPr>
      <p:pic>
        <p:nvPicPr>
          <p:cNvPr id="144" name="Google Shape;144;p25"/>
          <p:cNvPicPr preferRelativeResize="0"/>
          <p:nvPr/>
        </p:nvPicPr>
        <p:blipFill rotWithShape="1">
          <a:blip r:embed="rId3">
            <a:alphaModFix/>
          </a:blip>
          <a:srcRect b="15725"/>
          <a:stretch/>
        </p:blipFill>
        <p:spPr>
          <a:xfrm flipH="1">
            <a:off x="0" y="1836650"/>
            <a:ext cx="9144000" cy="2861800"/>
          </a:xfrm>
          <a:prstGeom prst="rect">
            <a:avLst/>
          </a:prstGeom>
          <a:noFill/>
          <a:ln>
            <a:noFill/>
          </a:ln>
          <a:effectLst>
            <a:outerShdw blurRad="57150" dist="19050" dir="5400000" algn="bl" rotWithShape="0">
              <a:srgbClr val="000000">
                <a:alpha val="50000"/>
              </a:srgbClr>
            </a:outerShdw>
          </a:effectLst>
        </p:spPr>
      </p:pic>
      <p:sp>
        <p:nvSpPr>
          <p:cNvPr id="145" name="Google Shape;145;p25"/>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b="1">
                <a:latin typeface="+mj-lt"/>
              </a:rPr>
              <a:t>Support</a:t>
            </a:r>
            <a:endParaRPr b="1">
              <a:latin typeface="+mj-lt"/>
            </a:endParaRPr>
          </a:p>
        </p:txBody>
      </p:sp>
      <p:sp>
        <p:nvSpPr>
          <p:cNvPr id="146" name="Google Shape;146;p25"/>
          <p:cNvSpPr txBox="1">
            <a:spLocks noGrp="1"/>
          </p:cNvSpPr>
          <p:nvPr>
            <p:ph type="subTitle" idx="1"/>
          </p:nvPr>
        </p:nvSpPr>
        <p:spPr>
          <a:xfrm>
            <a:off x="324500" y="1322900"/>
            <a:ext cx="32439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Bones are hard and strong.</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Your skeleton helps you to stand up and holds your body parts in place.</a:t>
            </a:r>
            <a:endParaRPr>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a:latin typeface="+mj-lt"/>
              </a:rPr>
              <a:t>Movement</a:t>
            </a:r>
            <a:endParaRPr>
              <a:latin typeface="+mj-lt"/>
            </a:endParaRPr>
          </a:p>
        </p:txBody>
      </p:sp>
      <p:sp>
        <p:nvSpPr>
          <p:cNvPr id="152" name="Google Shape;152;p26"/>
          <p:cNvSpPr txBox="1">
            <a:spLocks noGrp="1"/>
          </p:cNvSpPr>
          <p:nvPr>
            <p:ph type="subTitle" idx="1"/>
          </p:nvPr>
        </p:nvSpPr>
        <p:spPr>
          <a:xfrm>
            <a:off x="311700" y="1416575"/>
            <a:ext cx="40590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Your body can bend because parts of the skeleton are jointed.</a:t>
            </a: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Bones are so important to movement, that if we lose a limb we replace it with prosthetics.</a:t>
            </a:r>
          </a:p>
          <a:p>
            <a:pPr marL="0" lvl="0" indent="0" rtl="0">
              <a:spcBef>
                <a:spcPts val="0"/>
              </a:spcBef>
              <a:spcAft>
                <a:spcPts val="0"/>
              </a:spcAft>
              <a:buNone/>
            </a:pPr>
            <a:endParaRPr lang="en-GB" dirty="0">
              <a:latin typeface="+mj-lt"/>
            </a:endParaRPr>
          </a:p>
          <a:p>
            <a:pPr marL="0" lvl="0" indent="0" rtl="0">
              <a:spcBef>
                <a:spcPts val="0"/>
              </a:spcBef>
              <a:spcAft>
                <a:spcPts val="0"/>
              </a:spcAft>
              <a:buNone/>
            </a:pPr>
            <a:endParaRPr lang="en-GB" dirty="0">
              <a:latin typeface="+mj-lt"/>
            </a:endParaRPr>
          </a:p>
        </p:txBody>
      </p:sp>
      <p:pic>
        <p:nvPicPr>
          <p:cNvPr id="153" name="Google Shape;153;p26"/>
          <p:cNvPicPr preferRelativeResize="0"/>
          <p:nvPr/>
        </p:nvPicPr>
        <p:blipFill>
          <a:blip r:embed="rId3">
            <a:alphaModFix/>
          </a:blip>
          <a:stretch>
            <a:fillRect/>
          </a:stretch>
        </p:blipFill>
        <p:spPr>
          <a:xfrm>
            <a:off x="4723100" y="1106400"/>
            <a:ext cx="4420900" cy="2949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a:latin typeface="+mj-lt"/>
              </a:rPr>
              <a:t>Movement</a:t>
            </a:r>
            <a:endParaRPr>
              <a:latin typeface="+mj-lt"/>
            </a:endParaRPr>
          </a:p>
        </p:txBody>
      </p:sp>
      <p:sp>
        <p:nvSpPr>
          <p:cNvPr id="152" name="Google Shape;152;p26"/>
          <p:cNvSpPr txBox="1">
            <a:spLocks noGrp="1"/>
          </p:cNvSpPr>
          <p:nvPr>
            <p:ph type="subTitle" idx="1"/>
          </p:nvPr>
        </p:nvSpPr>
        <p:spPr>
          <a:xfrm>
            <a:off x="119270" y="1138283"/>
            <a:ext cx="4075043" cy="1823582"/>
          </a:xfrm>
          <a:prstGeom prst="rect">
            <a:avLst/>
          </a:prstGeom>
          <a:noFill/>
          <a:ln>
            <a:noFill/>
          </a:ln>
        </p:spPr>
        <p:txBody>
          <a:bodyPr spcFirstLastPara="1" wrap="square" lIns="68575" tIns="34275" rIns="68575" bIns="34275" anchor="t" anchorCtr="0">
            <a:noAutofit/>
          </a:bodyPr>
          <a:lstStyle/>
          <a:p>
            <a:pPr marL="0" indent="0"/>
            <a:r>
              <a:rPr lang="en-GB" dirty="0">
                <a:latin typeface="+mj-lt"/>
              </a:rPr>
              <a:t>Tendons and ligaments are joined to your bones helping you to move.</a:t>
            </a:r>
          </a:p>
          <a:p>
            <a:pPr marL="0" indent="0"/>
            <a:endParaRPr lang="en-GB" dirty="0">
              <a:latin typeface="+mj-lt"/>
            </a:endParaRPr>
          </a:p>
          <a:p>
            <a:pPr marL="0" lvl="0" indent="0" rtl="0">
              <a:spcBef>
                <a:spcPts val="0"/>
              </a:spcBef>
              <a:spcAft>
                <a:spcPts val="0"/>
              </a:spcAft>
              <a:buNone/>
            </a:pPr>
            <a:r>
              <a:rPr lang="en-US" dirty="0">
                <a:latin typeface="+mj-lt"/>
              </a:rPr>
              <a:t>Examine the diagram to the right, showing a labelled diagram of the knee. Complete the sentences below:</a:t>
            </a:r>
          </a:p>
          <a:p>
            <a:pPr marL="0" lvl="0" indent="0" rtl="0">
              <a:spcBef>
                <a:spcPts val="0"/>
              </a:spcBef>
              <a:spcAft>
                <a:spcPts val="0"/>
              </a:spcAft>
              <a:buNone/>
            </a:pPr>
            <a:endParaRPr lang="en-US" dirty="0">
              <a:latin typeface="+mj-lt"/>
            </a:endParaRPr>
          </a:p>
          <a:p>
            <a:pPr marL="0" lvl="0" indent="0" rtl="0">
              <a:spcBef>
                <a:spcPts val="0"/>
              </a:spcBef>
              <a:spcAft>
                <a:spcPts val="0"/>
              </a:spcAft>
              <a:buNone/>
            </a:pPr>
            <a:r>
              <a:rPr lang="en-US" dirty="0">
                <a:latin typeface="+mj-lt"/>
              </a:rPr>
              <a:t>A tendon joins ___________ to ___________.</a:t>
            </a:r>
          </a:p>
          <a:p>
            <a:pPr marL="0" lvl="0" indent="0" rtl="0">
              <a:spcBef>
                <a:spcPts val="0"/>
              </a:spcBef>
              <a:spcAft>
                <a:spcPts val="0"/>
              </a:spcAft>
              <a:buNone/>
            </a:pPr>
            <a:r>
              <a:rPr lang="en-US" dirty="0">
                <a:latin typeface="+mj-lt"/>
              </a:rPr>
              <a:t>A ligament joins __________ to ________. </a:t>
            </a:r>
          </a:p>
          <a:p>
            <a:pPr marL="0" lvl="0" indent="0" rtl="0">
              <a:spcBef>
                <a:spcPts val="0"/>
              </a:spcBef>
              <a:spcAft>
                <a:spcPts val="0"/>
              </a:spcAft>
              <a:buNone/>
            </a:pPr>
            <a:endParaRPr lang="en-US" dirty="0">
              <a:latin typeface="+mj-lt"/>
            </a:endParaRPr>
          </a:p>
          <a:p>
            <a:pPr marL="0" lvl="0" indent="0" rtl="0">
              <a:spcBef>
                <a:spcPts val="0"/>
              </a:spcBef>
              <a:spcAft>
                <a:spcPts val="0"/>
              </a:spcAft>
              <a:buNone/>
            </a:pPr>
            <a:endParaRPr dirty="0">
              <a:latin typeface="+mj-lt"/>
            </a:endParaRPr>
          </a:p>
        </p:txBody>
      </p:sp>
      <p:pic>
        <p:nvPicPr>
          <p:cNvPr id="2" name="Picture 1"/>
          <p:cNvPicPr>
            <a:picLocks noChangeAspect="1"/>
          </p:cNvPicPr>
          <p:nvPr/>
        </p:nvPicPr>
        <p:blipFill>
          <a:blip r:embed="rId3"/>
          <a:stretch>
            <a:fillRect/>
          </a:stretch>
        </p:blipFill>
        <p:spPr>
          <a:xfrm>
            <a:off x="4552122" y="647205"/>
            <a:ext cx="4601817" cy="3691604"/>
          </a:xfrm>
          <a:prstGeom prst="rect">
            <a:avLst/>
          </a:prstGeom>
        </p:spPr>
      </p:pic>
      <p:sp>
        <p:nvSpPr>
          <p:cNvPr id="3" name="Rectangle 2"/>
          <p:cNvSpPr/>
          <p:nvPr/>
        </p:nvSpPr>
        <p:spPr>
          <a:xfrm>
            <a:off x="7760813" y="4446009"/>
            <a:ext cx="1407758" cy="215444"/>
          </a:xfrm>
          <a:prstGeom prst="rect">
            <a:avLst/>
          </a:prstGeom>
        </p:spPr>
        <p:txBody>
          <a:bodyPr wrap="none">
            <a:spAutoFit/>
          </a:bodyPr>
          <a:lstStyle/>
          <a:p>
            <a:r>
              <a:rPr lang="en-US" sz="800" i="1">
                <a:solidFill>
                  <a:srgbClr val="222222"/>
                </a:solidFill>
                <a:latin typeface="+mj-lt"/>
              </a:rPr>
              <a:t>Source: </a:t>
            </a:r>
            <a:r>
              <a:rPr lang="en-US" sz="800" i="1" dirty="0" err="1">
                <a:solidFill>
                  <a:srgbClr val="222222"/>
                </a:solidFill>
                <a:latin typeface="+mj-lt"/>
              </a:rPr>
              <a:t>OpenStax</a:t>
            </a:r>
            <a:r>
              <a:rPr lang="en-US" sz="800" i="1" dirty="0">
                <a:solidFill>
                  <a:srgbClr val="222222"/>
                </a:solidFill>
                <a:latin typeface="+mj-lt"/>
              </a:rPr>
              <a:t> College</a:t>
            </a:r>
            <a:endParaRPr lang="en-US" sz="800" i="1" dirty="0">
              <a:latin typeface="+mj-lt"/>
            </a:endParaRPr>
          </a:p>
        </p:txBody>
      </p:sp>
      <p:sp>
        <p:nvSpPr>
          <p:cNvPr id="4" name="TextBox 3"/>
          <p:cNvSpPr txBox="1"/>
          <p:nvPr/>
        </p:nvSpPr>
        <p:spPr>
          <a:xfrm>
            <a:off x="99392" y="3927592"/>
            <a:ext cx="4452730" cy="738664"/>
          </a:xfrm>
          <a:prstGeom prst="rect">
            <a:avLst/>
          </a:prstGeom>
          <a:noFill/>
        </p:spPr>
        <p:txBody>
          <a:bodyPr wrap="square" rtlCol="0">
            <a:spAutoFit/>
          </a:bodyPr>
          <a:lstStyle/>
          <a:p>
            <a:r>
              <a:rPr lang="en-US" dirty="0">
                <a:solidFill>
                  <a:schemeClr val="bg1"/>
                </a:solidFill>
                <a:latin typeface="+mj-lt"/>
              </a:rPr>
              <a:t>A </a:t>
            </a:r>
            <a:r>
              <a:rPr lang="en-US" b="1" dirty="0">
                <a:solidFill>
                  <a:schemeClr val="bg1"/>
                </a:solidFill>
                <a:latin typeface="+mj-lt"/>
              </a:rPr>
              <a:t>strain</a:t>
            </a:r>
            <a:r>
              <a:rPr lang="en-US" dirty="0">
                <a:solidFill>
                  <a:schemeClr val="bg1"/>
                </a:solidFill>
                <a:latin typeface="+mj-lt"/>
              </a:rPr>
              <a:t> is a stretching or tearing of muscle or tendon.</a:t>
            </a:r>
          </a:p>
          <a:p>
            <a:r>
              <a:rPr lang="en-US" dirty="0">
                <a:solidFill>
                  <a:schemeClr val="bg1"/>
                </a:solidFill>
                <a:latin typeface="+mj-lt"/>
              </a:rPr>
              <a:t>A </a:t>
            </a:r>
            <a:r>
              <a:rPr lang="en-US" b="1" dirty="0">
                <a:solidFill>
                  <a:schemeClr val="bg1"/>
                </a:solidFill>
                <a:latin typeface="+mj-lt"/>
              </a:rPr>
              <a:t>sprain</a:t>
            </a:r>
            <a:r>
              <a:rPr lang="en-US" dirty="0">
                <a:solidFill>
                  <a:schemeClr val="bg1"/>
                </a:solidFill>
                <a:latin typeface="+mj-lt"/>
              </a:rPr>
              <a:t> is a stretching or tearing of ligaments.</a:t>
            </a:r>
          </a:p>
          <a:p>
            <a:r>
              <a:rPr lang="en-US" dirty="0">
                <a:solidFill>
                  <a:schemeClr val="bg1"/>
                </a:solidFill>
                <a:latin typeface="+mj-lt"/>
              </a:rPr>
              <a:t>The most common location for </a:t>
            </a:r>
            <a:r>
              <a:rPr lang="en-US" b="1" dirty="0">
                <a:solidFill>
                  <a:schemeClr val="bg1"/>
                </a:solidFill>
                <a:latin typeface="+mj-lt"/>
              </a:rPr>
              <a:t>sprain</a:t>
            </a:r>
            <a:r>
              <a:rPr lang="en-US" dirty="0">
                <a:solidFill>
                  <a:schemeClr val="bg1"/>
                </a:solidFill>
                <a:latin typeface="+mj-lt"/>
              </a:rPr>
              <a:t> is in your ankle. </a:t>
            </a:r>
          </a:p>
        </p:txBody>
      </p:sp>
    </p:spTree>
    <p:extLst>
      <p:ext uri="{BB962C8B-B14F-4D97-AF65-F5344CB8AC3E}">
        <p14:creationId xmlns:p14="http://schemas.microsoft.com/office/powerpoint/2010/main" val="1328679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a:latin typeface="+mj-lt"/>
              </a:rPr>
              <a:t>X-RAYS</a:t>
            </a:r>
            <a:endParaRPr>
              <a:latin typeface="+mj-lt"/>
            </a:endParaRPr>
          </a:p>
        </p:txBody>
      </p:sp>
      <p:sp>
        <p:nvSpPr>
          <p:cNvPr id="159" name="Google Shape;159;p27"/>
          <p:cNvSpPr txBox="1">
            <a:spLocks noGrp="1"/>
          </p:cNvSpPr>
          <p:nvPr>
            <p:ph type="subTitle" idx="1"/>
          </p:nvPr>
        </p:nvSpPr>
        <p:spPr>
          <a:xfrm>
            <a:off x="311700" y="1311965"/>
            <a:ext cx="4806952" cy="906560"/>
          </a:xfrm>
          <a:prstGeom prst="rect">
            <a:avLst/>
          </a:prstGeom>
          <a:noFill/>
          <a:ln>
            <a:noFill/>
          </a:ln>
        </p:spPr>
        <p:txBody>
          <a:bodyPr spcFirstLastPara="1" wrap="square" lIns="68575" tIns="34275" rIns="68575" bIns="34275" anchor="t" anchorCtr="0">
            <a:noAutofit/>
          </a:bodyPr>
          <a:lstStyle/>
          <a:p>
            <a:pPr marL="0" lvl="0" indent="0"/>
            <a:r>
              <a:rPr lang="en-US" dirty="0">
                <a:latin typeface="+mj-lt"/>
              </a:rPr>
              <a:t>X-rays are a form of electromagnetic radiation that have a higher energy than visible light. X-rays can pass through most objects, including the body. </a:t>
            </a:r>
          </a:p>
          <a:p>
            <a:pPr marL="0" lvl="0" indent="0"/>
            <a:endParaRPr lang="en-US" dirty="0">
              <a:latin typeface="+mj-lt"/>
            </a:endParaRPr>
          </a:p>
          <a:p>
            <a:pPr marL="0" lvl="0" indent="0"/>
            <a:r>
              <a:rPr lang="en-US" dirty="0">
                <a:latin typeface="+mj-lt"/>
              </a:rPr>
              <a:t>Different parts of the body absorb the x-rays at different levels. Dense bone absorbs a lot of the radiation while soft tissue, such as muscle, fat and organs, allow more of the x-rays to pass through them. </a:t>
            </a:r>
          </a:p>
          <a:p>
            <a:pPr marL="0" lvl="0" indent="0"/>
            <a:endParaRPr lang="en-US" dirty="0">
              <a:latin typeface="+mj-lt"/>
            </a:endParaRPr>
          </a:p>
          <a:p>
            <a:pPr marL="0" lvl="0" indent="0"/>
            <a:r>
              <a:rPr lang="en-US" dirty="0">
                <a:latin typeface="+mj-lt"/>
              </a:rPr>
              <a:t>Bones appear white on the x-ray, soft tissue shows up in shades of grey.</a:t>
            </a:r>
          </a:p>
          <a:p>
            <a:pPr marL="0" lvl="0" indent="0"/>
            <a:endParaRPr dirty="0">
              <a:latin typeface="+mj-lt"/>
            </a:endParaRPr>
          </a:p>
        </p:txBody>
      </p:sp>
      <p:pic>
        <p:nvPicPr>
          <p:cNvPr id="160" name="Google Shape;160;p27"/>
          <p:cNvPicPr preferRelativeResize="0"/>
          <p:nvPr/>
        </p:nvPicPr>
        <p:blipFill>
          <a:blip r:embed="rId3"/>
          <a:srcRect/>
          <a:stretch/>
        </p:blipFill>
        <p:spPr>
          <a:xfrm rot="5400000">
            <a:off x="5210937" y="1416431"/>
            <a:ext cx="3865082" cy="2310638"/>
          </a:xfrm>
          <a:prstGeom prst="rect">
            <a:avLst/>
          </a:prstGeom>
          <a:noFill/>
          <a:ln>
            <a:noFill/>
          </a:ln>
          <a:effectLst>
            <a:outerShdw blurRad="71438" dist="123825" dir="2760000" algn="bl" rotWithShape="0">
              <a:srgbClr val="000000">
                <a:alpha val="26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9"/>
          <p:cNvPicPr preferRelativeResize="0"/>
          <p:nvPr/>
        </p:nvPicPr>
        <p:blipFill rotWithShape="1">
          <a:blip r:embed="rId3">
            <a:alphaModFix/>
          </a:blip>
          <a:srcRect l="27479" r="13169"/>
          <a:stretch/>
        </p:blipFill>
        <p:spPr>
          <a:xfrm>
            <a:off x="4655425" y="0"/>
            <a:ext cx="4488580" cy="5172825"/>
          </a:xfrm>
          <a:prstGeom prst="rect">
            <a:avLst/>
          </a:prstGeom>
          <a:noFill/>
          <a:ln>
            <a:noFill/>
          </a:ln>
        </p:spPr>
      </p:pic>
      <p:sp>
        <p:nvSpPr>
          <p:cNvPr id="177" name="Google Shape;177;p29"/>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rgbClr val="002060"/>
              </a:buClr>
              <a:buSzPts val="4100"/>
              <a:buFont typeface="Nunito"/>
              <a:buNone/>
            </a:pPr>
            <a:r>
              <a:rPr lang="en-GB" b="1" dirty="0">
                <a:latin typeface="+mj-lt"/>
              </a:rPr>
              <a:t>The </a:t>
            </a:r>
            <a:r>
              <a:rPr lang="en-GB" b="1" dirty="0" err="1">
                <a:latin typeface="+mj-lt"/>
              </a:rPr>
              <a:t>Virtuali</a:t>
            </a:r>
            <a:r>
              <a:rPr lang="en-GB" b="1" dirty="0">
                <a:latin typeface="+mj-lt"/>
              </a:rPr>
              <a:t>-tee</a:t>
            </a:r>
            <a:endParaRPr b="1" dirty="0">
              <a:latin typeface="+mj-lt"/>
            </a:endParaRPr>
          </a:p>
        </p:txBody>
      </p:sp>
      <p:sp>
        <p:nvSpPr>
          <p:cNvPr id="178" name="Google Shape;178;p29"/>
          <p:cNvSpPr txBox="1">
            <a:spLocks noGrp="1"/>
          </p:cNvSpPr>
          <p:nvPr>
            <p:ph type="subTitle" idx="1"/>
          </p:nvPr>
        </p:nvSpPr>
        <p:spPr>
          <a:xfrm>
            <a:off x="311700" y="1157100"/>
            <a:ext cx="45363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sz="1800">
                <a:latin typeface="+mj-lt"/>
              </a:rPr>
              <a:t>Today we are going to be using a very special t-shirt to explore your skeletal system </a:t>
            </a:r>
            <a:endParaRPr sz="1800">
              <a:latin typeface="+mj-lt"/>
            </a:endParaRPr>
          </a:p>
          <a:p>
            <a:pPr marL="0" lvl="0" indent="0" rtl="0">
              <a:spcBef>
                <a:spcPts val="0"/>
              </a:spcBef>
              <a:spcAft>
                <a:spcPts val="0"/>
              </a:spcAft>
              <a:buClr>
                <a:schemeClr val="lt1"/>
              </a:buClr>
              <a:buSzPts val="3400"/>
              <a:buFont typeface="Arial"/>
              <a:buNone/>
            </a:pPr>
            <a:endParaRPr>
              <a:latin typeface="+mj-lt"/>
            </a:endParaRPr>
          </a:p>
          <a:p>
            <a:pPr marL="0" lvl="0" indent="0" rtl="0">
              <a:spcBef>
                <a:spcPts val="0"/>
              </a:spcBef>
              <a:spcAft>
                <a:spcPts val="0"/>
              </a:spcAft>
              <a:buClr>
                <a:schemeClr val="lt1"/>
              </a:buClr>
              <a:buSzPts val="3400"/>
              <a:buFont typeface="Arial"/>
              <a:buNone/>
            </a:pPr>
            <a:endParaRPr>
              <a:latin typeface="+mj-lt"/>
            </a:endParaRPr>
          </a:p>
          <a:p>
            <a:pPr marL="0" lvl="0" indent="0" rtl="0">
              <a:spcBef>
                <a:spcPts val="0"/>
              </a:spcBef>
              <a:spcAft>
                <a:spcPts val="0"/>
              </a:spcAft>
              <a:buClr>
                <a:schemeClr val="lt1"/>
              </a:buClr>
              <a:buSzPts val="2300"/>
              <a:buFont typeface="Arial"/>
              <a:buNone/>
            </a:pPr>
            <a:endParaRPr>
              <a:latin typeface="+mj-lt"/>
            </a:endParaRPr>
          </a:p>
        </p:txBody>
      </p:sp>
      <p:sp>
        <p:nvSpPr>
          <p:cNvPr id="179" name="Google Shape;179;p29"/>
          <p:cNvSpPr txBox="1"/>
          <p:nvPr/>
        </p:nvSpPr>
        <p:spPr>
          <a:xfrm>
            <a:off x="452275" y="2815775"/>
            <a:ext cx="4275900" cy="1389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“Explore the Human Body…</a:t>
            </a:r>
            <a:endParaRPr sz="2400" i="1">
              <a:solidFill>
                <a:srgbClr val="FFFFFF"/>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On a Human Body…..”</a:t>
            </a:r>
            <a:endParaRPr sz="2400" i="1">
              <a:solidFill>
                <a:srgbClr val="FFFFFF"/>
              </a:solidFill>
              <a:latin typeface="+mj-lt"/>
              <a:ea typeface="Roboto"/>
              <a:cs typeface="Roboto"/>
              <a:sym typeface="Roboto"/>
            </a:endParaRPr>
          </a:p>
          <a:p>
            <a:pPr marL="0" lvl="0" indent="0">
              <a:spcBef>
                <a:spcPts val="0"/>
              </a:spcBef>
              <a:spcAft>
                <a:spcPts val="0"/>
              </a:spcAft>
              <a:buNone/>
            </a:pPr>
            <a:endParaRPr sz="2400" i="1">
              <a:latin typeface="+mj-lt"/>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3000"/>
              <a:buFont typeface="Questrial"/>
              <a:buNone/>
            </a:pPr>
            <a:r>
              <a:rPr lang="en-GB" b="1">
                <a:latin typeface="+mj-lt"/>
              </a:rPr>
              <a:t>What is the Virtuali-Tee?</a:t>
            </a:r>
            <a:endParaRPr b="1">
              <a:latin typeface="+mj-lt"/>
            </a:endParaRPr>
          </a:p>
        </p:txBody>
      </p:sp>
      <p:pic>
        <p:nvPicPr>
          <p:cNvPr id="185" name="Google Shape;185;p30"/>
          <p:cNvPicPr preferRelativeResize="0"/>
          <p:nvPr/>
        </p:nvPicPr>
        <p:blipFill rotWithShape="1">
          <a:blip r:embed="rId3">
            <a:alphaModFix/>
          </a:blip>
          <a:srcRect l="17221" r="18399"/>
          <a:stretch/>
        </p:blipFill>
        <p:spPr>
          <a:xfrm>
            <a:off x="4176750" y="0"/>
            <a:ext cx="4967251" cy="5143498"/>
          </a:xfrm>
          <a:prstGeom prst="rect">
            <a:avLst/>
          </a:prstGeom>
          <a:noFill/>
          <a:ln>
            <a:noFill/>
          </a:ln>
        </p:spPr>
      </p:pic>
      <p:sp>
        <p:nvSpPr>
          <p:cNvPr id="186" name="Google Shape;186;p30"/>
          <p:cNvSpPr txBox="1">
            <a:spLocks noGrp="1"/>
          </p:cNvSpPr>
          <p:nvPr>
            <p:ph type="subTitle" idx="1"/>
          </p:nvPr>
        </p:nvSpPr>
        <p:spPr>
          <a:xfrm>
            <a:off x="308650" y="1490275"/>
            <a:ext cx="3909300" cy="25692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A t-shirt that lets us see inside YOUR body using Augmented Reality!</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We’ll use a mobile device to scan the tshirt with the app and open a portal so we can explore what is going on under your skin.</a:t>
            </a:r>
            <a:endParaRPr>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a:latin typeface="+mj-lt"/>
              </a:rPr>
              <a:t>Step 1 - Getting started</a:t>
            </a:r>
            <a:endParaRPr b="1">
              <a:latin typeface="+mj-lt"/>
            </a:endParaRPr>
          </a:p>
        </p:txBody>
      </p:sp>
      <p:sp>
        <p:nvSpPr>
          <p:cNvPr id="192" name="Google Shape;192;p31"/>
          <p:cNvSpPr txBox="1">
            <a:spLocks noGrp="1"/>
          </p:cNvSpPr>
          <p:nvPr>
            <p:ph type="subTitle" idx="1"/>
          </p:nvPr>
        </p:nvSpPr>
        <p:spPr>
          <a:xfrm>
            <a:off x="311700" y="916275"/>
            <a:ext cx="38181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To get started, simply open the </a:t>
            </a:r>
            <a:r>
              <a:rPr lang="en-GB" dirty="0" err="1">
                <a:latin typeface="+mj-lt"/>
              </a:rPr>
              <a:t>Virtuali</a:t>
            </a:r>
            <a:r>
              <a:rPr lang="en-GB" dirty="0">
                <a:latin typeface="+mj-lt"/>
              </a:rPr>
              <a:t>-Tee app and point at the t-shirt. The tracker image is best picked up by initially pointing at the upper chest with the device 0.5m/1.5ft from the t-shirt.</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 tracking of the t-shirt requires that you are in a well lit space without heavy shadows and that the t-shirt is not stretched or heavily wrinkled.</a:t>
            </a:r>
            <a:endParaRPr dirty="0">
              <a:latin typeface="+mj-lt"/>
            </a:endParaRPr>
          </a:p>
          <a:p>
            <a:pPr marL="0" lvl="0" indent="0" rtl="0">
              <a:spcBef>
                <a:spcPts val="0"/>
              </a:spcBef>
              <a:spcAft>
                <a:spcPts val="0"/>
              </a:spcAft>
              <a:buNone/>
            </a:pPr>
            <a:endParaRPr dirty="0">
              <a:latin typeface="+mj-lt"/>
            </a:endParaRPr>
          </a:p>
        </p:txBody>
      </p:sp>
      <p:pic>
        <p:nvPicPr>
          <p:cNvPr id="193" name="Google Shape;193;p31"/>
          <p:cNvPicPr preferRelativeResize="0"/>
          <p:nvPr/>
        </p:nvPicPr>
        <p:blipFill rotWithShape="1">
          <a:blip r:embed="rId3">
            <a:alphaModFix/>
          </a:blip>
          <a:srcRect/>
          <a:stretch/>
        </p:blipFill>
        <p:spPr>
          <a:xfrm>
            <a:off x="4477102" y="1354503"/>
            <a:ext cx="4666900" cy="2625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ctrTitle"/>
          </p:nvPr>
        </p:nvSpPr>
        <p:spPr>
          <a:xfrm>
            <a:off x="311699" y="468300"/>
            <a:ext cx="4230483"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a:latin typeface="+mj-lt"/>
              </a:rPr>
              <a:t>Step 2 - Wow, the organs look amazing…now what!?</a:t>
            </a:r>
            <a:endParaRPr b="1" dirty="0">
              <a:latin typeface="+mj-lt"/>
            </a:endParaRPr>
          </a:p>
        </p:txBody>
      </p:sp>
      <p:sp>
        <p:nvSpPr>
          <p:cNvPr id="199" name="Google Shape;199;p32"/>
          <p:cNvSpPr txBox="1">
            <a:spLocks noGrp="1"/>
          </p:cNvSpPr>
          <p:nvPr>
            <p:ph type="subTitle" idx="1"/>
          </p:nvPr>
        </p:nvSpPr>
        <p:spPr>
          <a:xfrm>
            <a:off x="311700" y="1323400"/>
            <a:ext cx="393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Well, we have implemented some pretty cool features into the app. Just tap the screen to get started. You can then isolate the physiological system by tapping on the coloured hot spots. You’ll see some buttons floating outside the chest, use the back button to navigate between systems. </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 encourage you to explore, if you see a button….tap it to find out what it does!</a:t>
            </a:r>
            <a:endParaRPr>
              <a:latin typeface="+mj-lt"/>
            </a:endParaRPr>
          </a:p>
          <a:p>
            <a:pPr marL="0" lvl="0" indent="0" rtl="0">
              <a:spcBef>
                <a:spcPts val="0"/>
              </a:spcBef>
              <a:spcAft>
                <a:spcPts val="0"/>
              </a:spcAft>
              <a:buNone/>
            </a:pPr>
            <a:endParaRPr>
              <a:latin typeface="+mj-lt"/>
            </a:endParaRPr>
          </a:p>
        </p:txBody>
      </p:sp>
      <p:pic>
        <p:nvPicPr>
          <p:cNvPr id="200" name="Google Shape;200;p32"/>
          <p:cNvPicPr preferRelativeResize="0"/>
          <p:nvPr/>
        </p:nvPicPr>
        <p:blipFill>
          <a:blip r:embed="rId3">
            <a:alphaModFix/>
          </a:blip>
          <a:stretch>
            <a:fillRect/>
          </a:stretch>
        </p:blipFill>
        <p:spPr>
          <a:xfrm>
            <a:off x="4338400" y="1323400"/>
            <a:ext cx="4805600" cy="2703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ctrTitle"/>
          </p:nvPr>
        </p:nvSpPr>
        <p:spPr>
          <a:xfrm>
            <a:off x="311700" y="404725"/>
            <a:ext cx="8520600" cy="1228500"/>
          </a:xfrm>
          <a:prstGeom prst="rect">
            <a:avLst/>
          </a:prstGeom>
          <a:noFill/>
          <a:ln>
            <a:noFill/>
          </a:ln>
        </p:spPr>
        <p:txBody>
          <a:bodyPr spcFirstLastPara="1" wrap="square" lIns="68575" tIns="34275" rIns="68575" bIns="34275" anchor="ctr" anchorCtr="0">
            <a:noAutofit/>
          </a:bodyPr>
          <a:lstStyle/>
          <a:p>
            <a:pPr marL="0" lvl="0" indent="0" rtl="0">
              <a:lnSpc>
                <a:spcPct val="120000"/>
              </a:lnSpc>
              <a:spcBef>
                <a:spcPts val="800"/>
              </a:spcBef>
              <a:spcAft>
                <a:spcPts val="0"/>
              </a:spcAft>
              <a:buClr>
                <a:schemeClr val="dk1"/>
              </a:buClr>
              <a:buSzPts val="1100"/>
              <a:buFont typeface="Arial"/>
              <a:buNone/>
            </a:pPr>
            <a:r>
              <a:rPr lang="en-GB" sz="2400" b="1">
                <a:latin typeface="+mj-lt"/>
              </a:rPr>
              <a:t>Step 3 - Surprise! Meet Hans Glover….your virtual expert on the body!</a:t>
            </a:r>
            <a:endParaRPr sz="2400" b="1">
              <a:latin typeface="+mj-lt"/>
            </a:endParaRPr>
          </a:p>
          <a:p>
            <a:pPr marL="0" lvl="0" indent="0" rtl="0">
              <a:spcBef>
                <a:spcPts val="1600"/>
              </a:spcBef>
              <a:spcAft>
                <a:spcPts val="0"/>
              </a:spcAft>
              <a:buClr>
                <a:schemeClr val="lt1"/>
              </a:buClr>
              <a:buSzPts val="3300"/>
              <a:buFont typeface="Arial Narrow"/>
              <a:buNone/>
            </a:pPr>
            <a:endParaRPr sz="2400" b="1">
              <a:latin typeface="+mj-lt"/>
            </a:endParaRPr>
          </a:p>
        </p:txBody>
      </p:sp>
      <p:sp>
        <p:nvSpPr>
          <p:cNvPr id="206" name="Google Shape;206;p33"/>
          <p:cNvSpPr txBox="1">
            <a:spLocks noGrp="1"/>
          </p:cNvSpPr>
          <p:nvPr>
            <p:ph type="subTitle" idx="1"/>
          </p:nvPr>
        </p:nvSpPr>
        <p:spPr>
          <a:xfrm>
            <a:off x="349250" y="1452725"/>
            <a:ext cx="3874500" cy="21138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Think of Hans as a holographic guide to the body. He’ll talk you through the anatomy and physiological systems in the body. Just tap the Hans button and he’ll appear.</a:t>
            </a:r>
            <a:endParaRPr>
              <a:latin typeface="+mj-lt"/>
            </a:endParaRPr>
          </a:p>
          <a:p>
            <a:pPr marL="0" lvl="0" indent="0" rtl="0">
              <a:spcBef>
                <a:spcPts val="0"/>
              </a:spcBef>
              <a:spcAft>
                <a:spcPts val="0"/>
              </a:spcAft>
              <a:buNone/>
            </a:pPr>
            <a:endParaRPr>
              <a:latin typeface="+mj-lt"/>
            </a:endParaRPr>
          </a:p>
        </p:txBody>
      </p:sp>
      <p:pic>
        <p:nvPicPr>
          <p:cNvPr id="207" name="Google Shape;207;p33"/>
          <p:cNvPicPr preferRelativeResize="0"/>
          <p:nvPr/>
        </p:nvPicPr>
        <p:blipFill rotWithShape="1">
          <a:blip r:embed="rId3">
            <a:alphaModFix/>
          </a:blip>
          <a:srcRect/>
          <a:stretch/>
        </p:blipFill>
        <p:spPr>
          <a:xfrm>
            <a:off x="4338400" y="1371825"/>
            <a:ext cx="4805600" cy="2703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subTitle" idx="1"/>
          </p:nvPr>
        </p:nvSpPr>
        <p:spPr>
          <a:xfrm>
            <a:off x="311700" y="1642050"/>
            <a:ext cx="43812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Tap on the grey skeletal system hotspot and the app will isolate to just that system. See through to your spine!</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on the          button to call Dr Han’s, who will give you a guided tour! </a:t>
            </a:r>
          </a:p>
          <a:p>
            <a:pPr marL="0" lvl="0" indent="0" rtl="0">
              <a:spcBef>
                <a:spcPts val="0"/>
              </a:spcBef>
              <a:spcAft>
                <a:spcPts val="0"/>
              </a:spcAft>
              <a:buNone/>
            </a:pP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the         button if you would like subtitles.</a:t>
            </a: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p:txBody>
      </p:sp>
      <p:pic>
        <p:nvPicPr>
          <p:cNvPr id="213" name="Google Shape;213;p34"/>
          <p:cNvPicPr preferRelativeResize="0"/>
          <p:nvPr/>
        </p:nvPicPr>
        <p:blipFill>
          <a:blip r:embed="rId3">
            <a:alphaModFix/>
          </a:blip>
          <a:stretch>
            <a:fillRect/>
          </a:stretch>
        </p:blipFill>
        <p:spPr>
          <a:xfrm>
            <a:off x="5938447" y="0"/>
            <a:ext cx="2485706" cy="5143499"/>
          </a:xfrm>
          <a:prstGeom prst="rect">
            <a:avLst/>
          </a:prstGeom>
          <a:noFill/>
          <a:ln>
            <a:noFill/>
          </a:ln>
        </p:spPr>
      </p:pic>
      <p:sp>
        <p:nvSpPr>
          <p:cNvPr id="214" name="Google Shape;214;p34"/>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b="1">
                <a:latin typeface="+mj-lt"/>
              </a:rPr>
              <a:t>Getting into your skeletal system</a:t>
            </a:r>
            <a:endParaRPr b="1">
              <a:latin typeface="+mj-lt"/>
            </a:endParaRPr>
          </a:p>
        </p:txBody>
      </p:sp>
      <p:pic>
        <p:nvPicPr>
          <p:cNvPr id="215" name="Google Shape;215;p34"/>
          <p:cNvPicPr preferRelativeResize="0"/>
          <p:nvPr/>
        </p:nvPicPr>
        <p:blipFill>
          <a:blip r:embed="rId4">
            <a:alphaModFix/>
          </a:blip>
          <a:stretch>
            <a:fillRect/>
          </a:stretch>
        </p:blipFill>
        <p:spPr>
          <a:xfrm>
            <a:off x="6146500" y="732100"/>
            <a:ext cx="2069600" cy="3679301"/>
          </a:xfrm>
          <a:prstGeom prst="rect">
            <a:avLst/>
          </a:prstGeom>
          <a:noFill/>
          <a:ln>
            <a:noFill/>
          </a:ln>
        </p:spPr>
      </p:pic>
      <p:pic>
        <p:nvPicPr>
          <p:cNvPr id="216" name="Google Shape;216;p34"/>
          <p:cNvPicPr preferRelativeResize="0"/>
          <p:nvPr/>
        </p:nvPicPr>
        <p:blipFill>
          <a:blip r:embed="rId5">
            <a:alphaModFix/>
          </a:blip>
          <a:stretch>
            <a:fillRect/>
          </a:stretch>
        </p:blipFill>
        <p:spPr>
          <a:xfrm>
            <a:off x="1428048" y="2574650"/>
            <a:ext cx="392000" cy="381300"/>
          </a:xfrm>
          <a:prstGeom prst="rect">
            <a:avLst/>
          </a:prstGeom>
          <a:noFill/>
          <a:ln>
            <a:noFill/>
          </a:ln>
        </p:spPr>
      </p:pic>
      <p:pic>
        <p:nvPicPr>
          <p:cNvPr id="217" name="Google Shape;217;p34"/>
          <p:cNvPicPr preferRelativeResize="0"/>
          <p:nvPr/>
        </p:nvPicPr>
        <p:blipFill>
          <a:blip r:embed="rId6">
            <a:alphaModFix/>
          </a:blip>
          <a:stretch>
            <a:fillRect/>
          </a:stretch>
        </p:blipFill>
        <p:spPr>
          <a:xfrm flipH="1">
            <a:off x="1133520" y="3596058"/>
            <a:ext cx="381300" cy="381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p:cNvPicPr preferRelativeResize="0"/>
          <p:nvPr/>
        </p:nvPicPr>
        <p:blipFill rotWithShape="1">
          <a:blip r:embed="rId3">
            <a:alphaModFix/>
          </a:blip>
          <a:srcRect l="16156"/>
          <a:stretch/>
        </p:blipFill>
        <p:spPr>
          <a:xfrm>
            <a:off x="4557952" y="-10450"/>
            <a:ext cx="6495250" cy="5164426"/>
          </a:xfrm>
          <a:prstGeom prst="rect">
            <a:avLst/>
          </a:prstGeom>
          <a:noFill/>
          <a:ln>
            <a:noFill/>
          </a:ln>
        </p:spPr>
      </p:pic>
      <p:sp>
        <p:nvSpPr>
          <p:cNvPr id="95" name="Google Shape;95;p18"/>
          <p:cNvSpPr txBox="1">
            <a:spLocks noGrp="1"/>
          </p:cNvSpPr>
          <p:nvPr>
            <p:ph type="subTitle" idx="1"/>
          </p:nvPr>
        </p:nvSpPr>
        <p:spPr>
          <a:xfrm>
            <a:off x="307025" y="1654825"/>
            <a:ext cx="4180800" cy="114801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b="1" dirty="0">
                <a:latin typeface="+mj-lt"/>
              </a:rPr>
              <a:t>The Musculoskeletal System Objectives</a:t>
            </a:r>
            <a:endParaRPr b="1" dirty="0">
              <a:latin typeface="+mj-lt"/>
            </a:endParaRPr>
          </a:p>
          <a:p>
            <a:pPr marL="457200" lvl="0" indent="-304800" rtl="0">
              <a:spcBef>
                <a:spcPts val="0"/>
              </a:spcBef>
              <a:spcAft>
                <a:spcPts val="0"/>
              </a:spcAft>
              <a:buSzPts val="1200"/>
              <a:buChar char="●"/>
            </a:pPr>
            <a:r>
              <a:rPr lang="en-GB" dirty="0">
                <a:latin typeface="+mj-lt"/>
              </a:rPr>
              <a:t>To identify </a:t>
            </a:r>
            <a:r>
              <a:rPr lang="en-US" dirty="0">
                <a:latin typeface="+mj-lt"/>
              </a:rPr>
              <a:t>the structure and function of the human skeleton</a:t>
            </a:r>
          </a:p>
          <a:p>
            <a:pPr marL="457200" lvl="0" indent="-304800" rtl="0">
              <a:spcBef>
                <a:spcPts val="0"/>
              </a:spcBef>
              <a:spcAft>
                <a:spcPts val="0"/>
              </a:spcAft>
              <a:buSzPts val="1200"/>
              <a:buChar char="●"/>
            </a:pPr>
            <a:r>
              <a:rPr lang="en-US" dirty="0">
                <a:latin typeface="+mj-lt"/>
              </a:rPr>
              <a:t>To describe the role of the skeletal system in support, protection, movement and making blood cells</a:t>
            </a:r>
            <a:endParaRPr dirty="0">
              <a:latin typeface="+mj-lt"/>
            </a:endParaRPr>
          </a:p>
        </p:txBody>
      </p:sp>
      <p:sp>
        <p:nvSpPr>
          <p:cNvPr id="96" name="Google Shape;96;p18"/>
          <p:cNvSpPr txBox="1"/>
          <p:nvPr/>
        </p:nvSpPr>
        <p:spPr>
          <a:xfrm>
            <a:off x="166176" y="299950"/>
            <a:ext cx="3650400" cy="1109100"/>
          </a:xfrm>
          <a:prstGeom prst="rect">
            <a:avLst/>
          </a:prstGeom>
          <a:noFill/>
          <a:ln>
            <a:noFill/>
          </a:ln>
        </p:spPr>
        <p:txBody>
          <a:bodyPr spcFirstLastPara="1" wrap="square" lIns="68575" tIns="34275" rIns="68575" bIns="34275" anchor="ctr" anchorCtr="0">
            <a:noAutofit/>
          </a:bodyPr>
          <a:lstStyle/>
          <a:p>
            <a:pPr marL="0" lvl="0" indent="0" rtl="0">
              <a:lnSpc>
                <a:spcPct val="90000"/>
              </a:lnSpc>
              <a:spcBef>
                <a:spcPts val="0"/>
              </a:spcBef>
              <a:spcAft>
                <a:spcPts val="0"/>
              </a:spcAft>
              <a:buNone/>
            </a:pPr>
            <a:r>
              <a:rPr lang="en-GB" sz="1800" b="1" dirty="0">
                <a:solidFill>
                  <a:srgbClr val="FFFFFF"/>
                </a:solidFill>
                <a:latin typeface="+mj-lt"/>
                <a:ea typeface="Roboto"/>
                <a:cs typeface="Roboto"/>
                <a:sym typeface="Roboto"/>
              </a:rPr>
              <a:t>OVERALL LEARNING OUTCOMES</a:t>
            </a:r>
          </a:p>
          <a:p>
            <a:pPr marL="0" lvl="0" indent="0" rtl="0">
              <a:lnSpc>
                <a:spcPct val="90000"/>
              </a:lnSpc>
              <a:spcBef>
                <a:spcPts val="0"/>
              </a:spcBef>
              <a:spcAft>
                <a:spcPts val="0"/>
              </a:spcAft>
              <a:buNone/>
            </a:pPr>
            <a:r>
              <a:rPr lang="en-GB" sz="1800" b="1" dirty="0">
                <a:solidFill>
                  <a:srgbClr val="FFFFFF"/>
                </a:solidFill>
                <a:latin typeface="+mj-lt"/>
                <a:ea typeface="Roboto"/>
                <a:cs typeface="Roboto"/>
                <a:sym typeface="Roboto"/>
              </a:rPr>
              <a:t>Middle / Intermediate Years</a:t>
            </a:r>
            <a:endParaRPr sz="1800" b="1" dirty="0">
              <a:solidFill>
                <a:srgbClr val="FFFFFF"/>
              </a:solidFill>
              <a:latin typeface="+mj-lt"/>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5"/>
          <p:cNvPicPr preferRelativeResize="0"/>
          <p:nvPr/>
        </p:nvPicPr>
        <p:blipFill>
          <a:blip r:embed="rId3">
            <a:alphaModFix/>
          </a:blip>
          <a:stretch>
            <a:fillRect/>
          </a:stretch>
        </p:blipFill>
        <p:spPr>
          <a:xfrm>
            <a:off x="5938447" y="0"/>
            <a:ext cx="2485706" cy="5143499"/>
          </a:xfrm>
          <a:prstGeom prst="rect">
            <a:avLst/>
          </a:prstGeom>
          <a:noFill/>
          <a:ln>
            <a:noFill/>
          </a:ln>
        </p:spPr>
      </p:pic>
      <p:pic>
        <p:nvPicPr>
          <p:cNvPr id="223" name="Google Shape;223;p35"/>
          <p:cNvPicPr preferRelativeResize="0"/>
          <p:nvPr/>
        </p:nvPicPr>
        <p:blipFill rotWithShape="1">
          <a:blip r:embed="rId4">
            <a:alphaModFix/>
          </a:blip>
          <a:srcRect/>
          <a:stretch/>
        </p:blipFill>
        <p:spPr>
          <a:xfrm>
            <a:off x="6143100" y="740800"/>
            <a:ext cx="2073376" cy="3686002"/>
          </a:xfrm>
          <a:prstGeom prst="rect">
            <a:avLst/>
          </a:prstGeom>
          <a:noFill/>
          <a:ln>
            <a:noFill/>
          </a:ln>
        </p:spPr>
      </p:pic>
      <p:pic>
        <p:nvPicPr>
          <p:cNvPr id="224" name="Google Shape;224;p35"/>
          <p:cNvPicPr preferRelativeResize="0"/>
          <p:nvPr/>
        </p:nvPicPr>
        <p:blipFill>
          <a:blip r:embed="rId5">
            <a:alphaModFix/>
          </a:blip>
          <a:stretch>
            <a:fillRect/>
          </a:stretch>
        </p:blipFill>
        <p:spPr>
          <a:xfrm>
            <a:off x="1480300" y="1881575"/>
            <a:ext cx="353524" cy="343850"/>
          </a:xfrm>
          <a:prstGeom prst="rect">
            <a:avLst/>
          </a:prstGeom>
          <a:noFill/>
          <a:ln>
            <a:noFill/>
          </a:ln>
        </p:spPr>
      </p:pic>
      <p:sp>
        <p:nvSpPr>
          <p:cNvPr id="225" name="Google Shape;225;p35"/>
          <p:cNvSpPr txBox="1">
            <a:spLocks noGrp="1"/>
          </p:cNvSpPr>
          <p:nvPr>
            <p:ph type="ctrTitle" idx="4294967295"/>
          </p:nvPr>
        </p:nvSpPr>
        <p:spPr>
          <a:xfrm>
            <a:off x="311700" y="468300"/>
            <a:ext cx="8520600" cy="638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b="1">
                <a:latin typeface="+mj-lt"/>
              </a:rPr>
              <a:t>Discovering your bones</a:t>
            </a:r>
            <a:endParaRPr b="1">
              <a:latin typeface="+mj-lt"/>
            </a:endParaRPr>
          </a:p>
        </p:txBody>
      </p:sp>
      <p:sp>
        <p:nvSpPr>
          <p:cNvPr id="226" name="Google Shape;226;p35"/>
          <p:cNvSpPr txBox="1"/>
          <p:nvPr/>
        </p:nvSpPr>
        <p:spPr>
          <a:xfrm>
            <a:off x="381600" y="1999000"/>
            <a:ext cx="3000000" cy="1393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600">
                <a:solidFill>
                  <a:schemeClr val="lt1"/>
                </a:solidFill>
                <a:latin typeface="+mj-lt"/>
                <a:ea typeface="Roboto"/>
                <a:cs typeface="Roboto"/>
                <a:sym typeface="Roboto"/>
              </a:rPr>
              <a:t>Tap on the         button to bring up the labels for the skeletal system. </a:t>
            </a:r>
            <a:endParaRPr sz="1600">
              <a:solidFill>
                <a:schemeClr val="lt1"/>
              </a:solidFill>
              <a:latin typeface="+mj-lt"/>
              <a:ea typeface="Roboto"/>
              <a:cs typeface="Roboto"/>
              <a:sym typeface="Roboto"/>
            </a:endParaRPr>
          </a:p>
          <a:p>
            <a:pPr marL="0" lvl="0" indent="0" rtl="0">
              <a:spcBef>
                <a:spcPts val="0"/>
              </a:spcBef>
              <a:spcAft>
                <a:spcPts val="0"/>
              </a:spcAft>
              <a:buNone/>
            </a:pPr>
            <a:endParaRPr sz="1600">
              <a:solidFill>
                <a:schemeClr val="lt1"/>
              </a:solidFill>
              <a:latin typeface="+mj-lt"/>
              <a:ea typeface="Roboto"/>
              <a:cs typeface="Roboto"/>
              <a:sym typeface="Roboto"/>
            </a:endParaRPr>
          </a:p>
          <a:p>
            <a:pPr marL="0" lvl="0" indent="0" rtl="0">
              <a:spcBef>
                <a:spcPts val="0"/>
              </a:spcBef>
              <a:spcAft>
                <a:spcPts val="0"/>
              </a:spcAft>
              <a:buNone/>
            </a:pPr>
            <a:r>
              <a:rPr lang="en-GB" sz="1600">
                <a:solidFill>
                  <a:schemeClr val="lt1"/>
                </a:solidFill>
                <a:latin typeface="+mj-lt"/>
                <a:ea typeface="Roboto"/>
                <a:cs typeface="Roboto"/>
                <a:sym typeface="Roboto"/>
              </a:rPr>
              <a:t>Study these as they will help your next activity.</a:t>
            </a:r>
            <a:endParaRPr sz="1600">
              <a:solidFill>
                <a:schemeClr val="lt1"/>
              </a:solidFill>
              <a:latin typeface="+mj-lt"/>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b" anchorCtr="0">
            <a:noAutofit/>
          </a:bodyPr>
          <a:lstStyle/>
          <a:p>
            <a:pPr marL="0" lvl="0" indent="0" rtl="0">
              <a:spcBef>
                <a:spcPts val="0"/>
              </a:spcBef>
              <a:spcAft>
                <a:spcPts val="0"/>
              </a:spcAft>
              <a:buClr>
                <a:srgbClr val="002060"/>
              </a:buClr>
              <a:buSzPts val="4100"/>
              <a:buFont typeface="Nunito"/>
              <a:buNone/>
            </a:pPr>
            <a:r>
              <a:rPr lang="en-GB" b="1" dirty="0">
                <a:solidFill>
                  <a:schemeClr val="lt1"/>
                </a:solidFill>
                <a:latin typeface="+mj-lt"/>
              </a:rPr>
              <a:t>Label the skeletal system</a:t>
            </a:r>
            <a:endParaRPr dirty="0">
              <a:latin typeface="+mj-lt"/>
            </a:endParaRPr>
          </a:p>
        </p:txBody>
      </p:sp>
      <p:sp>
        <p:nvSpPr>
          <p:cNvPr id="232" name="Google Shape;232;p36"/>
          <p:cNvSpPr txBox="1">
            <a:spLocks noGrp="1"/>
          </p:cNvSpPr>
          <p:nvPr>
            <p:ph type="subTitle" idx="1"/>
          </p:nvPr>
        </p:nvSpPr>
        <p:spPr>
          <a:xfrm>
            <a:off x="311700" y="1529000"/>
            <a:ext cx="4602600" cy="30099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Clr>
                <a:schemeClr val="lt1"/>
              </a:buClr>
              <a:buSzPts val="2300"/>
              <a:buFont typeface="Arial"/>
              <a:buNone/>
            </a:pPr>
            <a:r>
              <a:rPr lang="en-GB" dirty="0">
                <a:latin typeface="+mj-lt"/>
              </a:rPr>
              <a:t>Can you feel each of these bones on your body?</a:t>
            </a:r>
          </a:p>
          <a:p>
            <a:pPr marL="0" lvl="0" indent="0" rtl="0">
              <a:spcBef>
                <a:spcPts val="0"/>
              </a:spcBef>
              <a:spcAft>
                <a:spcPts val="0"/>
              </a:spcAft>
              <a:buClr>
                <a:schemeClr val="lt1"/>
              </a:buClr>
              <a:buSzPts val="2300"/>
              <a:buFont typeface="Arial"/>
              <a:buNone/>
            </a:pPr>
            <a:endParaRPr lang="en-GB" dirty="0">
              <a:latin typeface="+mj-lt"/>
            </a:endParaRPr>
          </a:p>
          <a:p>
            <a:pPr marL="0" lvl="0" indent="0" rtl="0">
              <a:spcBef>
                <a:spcPts val="0"/>
              </a:spcBef>
              <a:spcAft>
                <a:spcPts val="0"/>
              </a:spcAft>
              <a:buClr>
                <a:schemeClr val="lt1"/>
              </a:buClr>
              <a:buSzPts val="2300"/>
              <a:buFont typeface="Arial"/>
              <a:buNone/>
            </a:pPr>
            <a:r>
              <a:rPr lang="en-GB" dirty="0">
                <a:latin typeface="+mj-lt"/>
              </a:rPr>
              <a:t>In pairs or groups make and label your own model/picture of a skeleton using the materials your teacher gives you.</a:t>
            </a: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a:p>
            <a:pPr marL="0" lvl="0" indent="0" rtl="0">
              <a:lnSpc>
                <a:spcPct val="120000"/>
              </a:lnSpc>
              <a:spcBef>
                <a:spcPts val="800"/>
              </a:spcBef>
              <a:spcAft>
                <a:spcPts val="0"/>
              </a:spcAft>
              <a:buClr>
                <a:schemeClr val="dk1"/>
              </a:buClr>
              <a:buSzPts val="1100"/>
              <a:buFont typeface="Arial"/>
              <a:buNone/>
            </a:pPr>
            <a:r>
              <a:rPr lang="en-GB" dirty="0">
                <a:solidFill>
                  <a:schemeClr val="lt1"/>
                </a:solidFill>
                <a:latin typeface="+mj-lt"/>
              </a:rPr>
              <a:t>The print friendly take home sheet is available in the teacher resources repository: </a:t>
            </a:r>
            <a:endParaRPr dirty="0">
              <a:solidFill>
                <a:schemeClr val="lt1"/>
              </a:solidFill>
              <a:latin typeface="+mj-lt"/>
            </a:endParaRPr>
          </a:p>
          <a:p>
            <a:pPr marL="0" lvl="0" indent="0" rtl="0">
              <a:lnSpc>
                <a:spcPct val="120000"/>
              </a:lnSpc>
              <a:spcBef>
                <a:spcPts val="1600"/>
              </a:spcBef>
              <a:spcAft>
                <a:spcPts val="0"/>
              </a:spcAft>
              <a:buClr>
                <a:schemeClr val="dk1"/>
              </a:buClr>
              <a:buSzPts val="1100"/>
              <a:buFont typeface="Arial"/>
              <a:buNone/>
            </a:pPr>
            <a:r>
              <a:rPr lang="en-GB" sz="1200" u="sng" dirty="0">
                <a:solidFill>
                  <a:srgbClr val="FFFFFF"/>
                </a:solidFill>
                <a:latin typeface="+mj-lt"/>
                <a:hlinkClick r:id="rId3"/>
              </a:rPr>
              <a:t>https://goo.gl/3UWxYK</a:t>
            </a:r>
            <a:r>
              <a:rPr lang="en-GB" dirty="0">
                <a:solidFill>
                  <a:schemeClr val="lt1"/>
                </a:solidFill>
                <a:latin typeface="+mj-lt"/>
              </a:rPr>
              <a:t> </a:t>
            </a:r>
            <a:endParaRPr sz="800" dirty="0">
              <a:solidFill>
                <a:srgbClr val="0000FF"/>
              </a:solidFill>
              <a:latin typeface="+mj-lt"/>
            </a:endParaRPr>
          </a:p>
          <a:p>
            <a:pPr marL="0" lvl="0" indent="0" rtl="0">
              <a:spcBef>
                <a:spcPts val="1600"/>
              </a:spcBef>
              <a:spcAft>
                <a:spcPts val="0"/>
              </a:spcAft>
              <a:buClr>
                <a:schemeClr val="lt1"/>
              </a:buClr>
              <a:buSzPts val="2300"/>
              <a:buFont typeface="Arial"/>
              <a:buNone/>
            </a:pPr>
            <a:endParaRPr dirty="0">
              <a:latin typeface="+mj-lt"/>
            </a:endParaRPr>
          </a:p>
        </p:txBody>
      </p:sp>
      <p:pic>
        <p:nvPicPr>
          <p:cNvPr id="2" name="Picture 1"/>
          <p:cNvPicPr>
            <a:picLocks noChangeAspect="1"/>
          </p:cNvPicPr>
          <p:nvPr/>
        </p:nvPicPr>
        <p:blipFill>
          <a:blip r:embed="rId4"/>
          <a:stretch>
            <a:fillRect/>
          </a:stretch>
        </p:blipFill>
        <p:spPr>
          <a:xfrm>
            <a:off x="5605670" y="435013"/>
            <a:ext cx="3117783" cy="4380162"/>
          </a:xfrm>
          <a:prstGeom prst="roundRect">
            <a:avLst>
              <a:gd name="adj" fmla="val 8594"/>
            </a:avLst>
          </a:prstGeom>
          <a:solidFill>
            <a:srgbClr val="FFFFFF">
              <a:shade val="85000"/>
            </a:srgbClr>
          </a:solidFill>
          <a:ln>
            <a:noFill/>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ctrTitle"/>
          </p:nvPr>
        </p:nvSpPr>
        <p:spPr>
          <a:xfrm>
            <a:off x="311699" y="468300"/>
            <a:ext cx="4618109"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sz="2400" b="1">
                <a:latin typeface="+mj-lt"/>
              </a:rPr>
              <a:t>What are bones made out of?</a:t>
            </a:r>
            <a:endParaRPr sz="2400" b="1" dirty="0">
              <a:latin typeface="+mj-lt"/>
            </a:endParaRPr>
          </a:p>
        </p:txBody>
      </p:sp>
      <p:sp>
        <p:nvSpPr>
          <p:cNvPr id="239" name="Google Shape;239;p37"/>
          <p:cNvSpPr txBox="1">
            <a:spLocks noGrp="1"/>
          </p:cNvSpPr>
          <p:nvPr>
            <p:ph type="subTitle" idx="1"/>
          </p:nvPr>
        </p:nvSpPr>
        <p:spPr>
          <a:xfrm>
            <a:off x="311700" y="1507975"/>
            <a:ext cx="34170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About 70% of each bone is made from hard minerals like Calcium.</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We need to eat calcium-rich foods such as milk and dairy products to keep our bones strong. Sardines, almonds and kale are wonderful ways to get your calcium dairy-free!</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endParaRPr dirty="0">
              <a:latin typeface="+mj-lt"/>
            </a:endParaRPr>
          </a:p>
        </p:txBody>
      </p:sp>
      <p:pic>
        <p:nvPicPr>
          <p:cNvPr id="240" name="Google Shape;240;p37"/>
          <p:cNvPicPr preferRelativeResize="0"/>
          <p:nvPr/>
        </p:nvPicPr>
        <p:blipFill>
          <a:blip r:embed="rId3"/>
          <a:srcRect/>
          <a:stretch/>
        </p:blipFill>
        <p:spPr>
          <a:xfrm>
            <a:off x="4525592" y="1507975"/>
            <a:ext cx="1844784" cy="1225850"/>
          </a:xfrm>
          <a:prstGeom prst="rect">
            <a:avLst/>
          </a:prstGeom>
          <a:noFill/>
          <a:ln>
            <a:noFill/>
          </a:ln>
        </p:spPr>
      </p:pic>
      <p:pic>
        <p:nvPicPr>
          <p:cNvPr id="241" name="Google Shape;241;p37"/>
          <p:cNvPicPr preferRelativeResize="0"/>
          <p:nvPr/>
        </p:nvPicPr>
        <p:blipFill>
          <a:blip r:embed="rId4"/>
          <a:srcRect/>
          <a:stretch/>
        </p:blipFill>
        <p:spPr>
          <a:xfrm>
            <a:off x="6747919" y="1507975"/>
            <a:ext cx="1634466" cy="1225850"/>
          </a:xfrm>
          <a:prstGeom prst="rect">
            <a:avLst/>
          </a:prstGeom>
          <a:noFill/>
          <a:ln>
            <a:noFill/>
          </a:ln>
        </p:spPr>
      </p:pic>
      <p:pic>
        <p:nvPicPr>
          <p:cNvPr id="242" name="Google Shape;242;p37"/>
          <p:cNvPicPr preferRelativeResize="0"/>
          <p:nvPr/>
        </p:nvPicPr>
        <p:blipFill>
          <a:blip r:embed="rId5"/>
          <a:srcRect/>
          <a:stretch/>
        </p:blipFill>
        <p:spPr>
          <a:xfrm>
            <a:off x="4525923" y="2929300"/>
            <a:ext cx="1836333" cy="1225850"/>
          </a:xfrm>
          <a:prstGeom prst="rect">
            <a:avLst/>
          </a:prstGeom>
          <a:noFill/>
          <a:ln>
            <a:noFill/>
          </a:ln>
        </p:spPr>
      </p:pic>
      <p:pic>
        <p:nvPicPr>
          <p:cNvPr id="243" name="Google Shape;243;p37"/>
          <p:cNvPicPr preferRelativeResize="0"/>
          <p:nvPr/>
        </p:nvPicPr>
        <p:blipFill rotWithShape="1">
          <a:blip r:embed="rId6"/>
          <a:srcRect t="49758"/>
          <a:stretch/>
        </p:blipFill>
        <p:spPr>
          <a:xfrm>
            <a:off x="6747919" y="2929300"/>
            <a:ext cx="1634466" cy="12304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8"/>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What is inside a bone?</a:t>
            </a:r>
            <a:endParaRPr b="1" dirty="0">
              <a:latin typeface="+mj-lt"/>
            </a:endParaRPr>
          </a:p>
        </p:txBody>
      </p:sp>
      <p:sp>
        <p:nvSpPr>
          <p:cNvPr id="249" name="Google Shape;249;p38"/>
          <p:cNvSpPr txBox="1">
            <a:spLocks noGrp="1"/>
          </p:cNvSpPr>
          <p:nvPr>
            <p:ph type="subTitle" idx="1"/>
          </p:nvPr>
        </p:nvSpPr>
        <p:spPr>
          <a:xfrm>
            <a:off x="311700" y="1543050"/>
            <a:ext cx="35718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The outside of the bone is hard whilst the inside is more spongy to make it lighter and easier to move around.</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The centre of the bone is a soft substance called bone marrow.</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Bone marrow makes new blood cells for your body.</a:t>
            </a:r>
            <a:endParaRPr>
              <a:latin typeface="+mj-lt"/>
            </a:endParaRPr>
          </a:p>
        </p:txBody>
      </p:sp>
      <p:pic>
        <p:nvPicPr>
          <p:cNvPr id="3" name="Picture 2"/>
          <p:cNvPicPr>
            <a:picLocks noChangeAspect="1"/>
          </p:cNvPicPr>
          <p:nvPr/>
        </p:nvPicPr>
        <p:blipFill>
          <a:blip r:embed="rId3"/>
          <a:stretch>
            <a:fillRect/>
          </a:stretch>
        </p:blipFill>
        <p:spPr>
          <a:xfrm>
            <a:off x="4245255" y="1520686"/>
            <a:ext cx="4832789" cy="23944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9"/>
          <p:cNvSpPr txBox="1">
            <a:spLocks noGrp="1"/>
          </p:cNvSpPr>
          <p:nvPr>
            <p:ph type="body" idx="1"/>
          </p:nvPr>
        </p:nvSpPr>
        <p:spPr>
          <a:xfrm>
            <a:off x="265799" y="1226275"/>
            <a:ext cx="8147400" cy="31491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GB">
                <a:latin typeface="+mj-lt"/>
              </a:rPr>
              <a:t>How many bones are in the human body?</a:t>
            </a:r>
            <a:endParaRPr>
              <a:latin typeface="+mj-lt"/>
            </a:endParaRPr>
          </a:p>
          <a:p>
            <a:pPr marL="0" lvl="0" indent="0" rtl="0">
              <a:spcBef>
                <a:spcPts val="1600"/>
              </a:spcBef>
              <a:spcAft>
                <a:spcPts val="0"/>
              </a:spcAft>
              <a:buNone/>
            </a:pPr>
            <a:r>
              <a:rPr lang="en-GB">
                <a:latin typeface="+mj-lt"/>
              </a:rPr>
              <a:t>What is the biggest bone in your body? </a:t>
            </a:r>
            <a:endParaRPr>
              <a:latin typeface="+mj-lt"/>
            </a:endParaRPr>
          </a:p>
          <a:p>
            <a:pPr marL="0" lvl="0" indent="0" rtl="0">
              <a:spcBef>
                <a:spcPts val="1600"/>
              </a:spcBef>
              <a:spcAft>
                <a:spcPts val="0"/>
              </a:spcAft>
              <a:buNone/>
            </a:pPr>
            <a:r>
              <a:rPr lang="en-GB">
                <a:latin typeface="+mj-lt"/>
              </a:rPr>
              <a:t>Where is the smallest bone found?</a:t>
            </a:r>
            <a:endParaRPr>
              <a:latin typeface="+mj-lt"/>
            </a:endParaRPr>
          </a:p>
          <a:p>
            <a:pPr marL="0" lvl="0" indent="0" rtl="0">
              <a:spcBef>
                <a:spcPts val="1600"/>
              </a:spcBef>
              <a:spcAft>
                <a:spcPts val="0"/>
              </a:spcAft>
              <a:buNone/>
            </a:pPr>
            <a:r>
              <a:rPr lang="en-GB">
                <a:latin typeface="+mj-lt"/>
              </a:rPr>
              <a:t>What are the three functions of the skeleton?</a:t>
            </a:r>
            <a:endParaRPr>
              <a:latin typeface="+mj-lt"/>
            </a:endParaRPr>
          </a:p>
          <a:p>
            <a:pPr marL="0" lvl="0" indent="0" rtl="0">
              <a:spcBef>
                <a:spcPts val="1600"/>
              </a:spcBef>
              <a:spcAft>
                <a:spcPts val="0"/>
              </a:spcAft>
              <a:buNone/>
            </a:pPr>
            <a:r>
              <a:rPr lang="en-GB">
                <a:latin typeface="+mj-lt"/>
              </a:rPr>
              <a:t>Which bones protect the heart and lungs?</a:t>
            </a:r>
            <a:endParaRPr>
              <a:latin typeface="+mj-lt"/>
            </a:endParaRPr>
          </a:p>
          <a:p>
            <a:pPr marL="0" lvl="0" indent="0" rtl="0">
              <a:spcBef>
                <a:spcPts val="1600"/>
              </a:spcBef>
              <a:spcAft>
                <a:spcPts val="0"/>
              </a:spcAft>
              <a:buNone/>
            </a:pPr>
            <a:r>
              <a:rPr lang="en-GB">
                <a:latin typeface="+mj-lt"/>
              </a:rPr>
              <a:t>What is at the centre of bones?</a:t>
            </a:r>
            <a:endParaRPr>
              <a:latin typeface="+mj-lt"/>
            </a:endParaRPr>
          </a:p>
          <a:p>
            <a:pPr marL="0" lvl="0" indent="0" rtl="0">
              <a:spcBef>
                <a:spcPts val="1600"/>
              </a:spcBef>
              <a:spcAft>
                <a:spcPts val="1600"/>
              </a:spcAft>
              <a:buNone/>
            </a:pPr>
            <a:r>
              <a:rPr lang="en-GB">
                <a:latin typeface="+mj-lt"/>
              </a:rPr>
              <a:t>Which foods keep our bones healthy?</a:t>
            </a:r>
            <a:endParaRPr>
              <a:latin typeface="+mj-lt"/>
            </a:endParaRPr>
          </a:p>
        </p:txBody>
      </p:sp>
      <p:sp>
        <p:nvSpPr>
          <p:cNvPr id="256" name="Google Shape;256;p39"/>
          <p:cNvSpPr txBox="1">
            <a:spLocks noGrp="1"/>
          </p:cNvSpPr>
          <p:nvPr>
            <p:ph type="ctrTitle" idx="4294967295"/>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rgbClr val="002060"/>
              </a:buClr>
              <a:buSzPts val="4100"/>
              <a:buFont typeface="Nunito"/>
              <a:buNone/>
            </a:pPr>
            <a:r>
              <a:rPr lang="en-GB" b="1" dirty="0">
                <a:latin typeface="+mj-lt"/>
              </a:rPr>
              <a:t>Review Questions</a:t>
            </a:r>
            <a:endParaRPr b="1" dirty="0">
              <a:latin typeface="+mj-lt"/>
            </a:endParaRPr>
          </a:p>
        </p:txBody>
      </p:sp>
      <p:sp>
        <p:nvSpPr>
          <p:cNvPr id="257" name="Google Shape;257;p39"/>
          <p:cNvSpPr txBox="1"/>
          <p:nvPr/>
        </p:nvSpPr>
        <p:spPr>
          <a:xfrm>
            <a:off x="4112925" y="1278850"/>
            <a:ext cx="801000" cy="43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dirty="0">
                <a:solidFill>
                  <a:srgbClr val="0000FF"/>
                </a:solidFill>
                <a:latin typeface="+mj-lt"/>
                <a:ea typeface="Roboto"/>
                <a:cs typeface="Roboto"/>
                <a:sym typeface="Roboto"/>
              </a:rPr>
              <a:t>206.</a:t>
            </a:r>
            <a:endParaRPr dirty="0">
              <a:solidFill>
                <a:srgbClr val="00FF00"/>
              </a:solidFill>
              <a:latin typeface="+mj-lt"/>
              <a:ea typeface="Roboto"/>
              <a:cs typeface="Roboto"/>
              <a:sym typeface="Roboto"/>
            </a:endParaRPr>
          </a:p>
        </p:txBody>
      </p:sp>
      <p:sp>
        <p:nvSpPr>
          <p:cNvPr id="258" name="Google Shape;258;p39"/>
          <p:cNvSpPr txBox="1"/>
          <p:nvPr/>
        </p:nvSpPr>
        <p:spPr>
          <a:xfrm>
            <a:off x="3821875" y="1662513"/>
            <a:ext cx="31110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None/>
            </a:pPr>
            <a:r>
              <a:rPr lang="en-GB" sz="1600" dirty="0">
                <a:solidFill>
                  <a:srgbClr val="0000FF"/>
                </a:solidFill>
                <a:latin typeface="+mj-lt"/>
                <a:ea typeface="Roboto"/>
                <a:cs typeface="Roboto"/>
                <a:sym typeface="Roboto"/>
              </a:rPr>
              <a:t>Femur or thigh bone in leg.</a:t>
            </a:r>
            <a:endParaRPr dirty="0">
              <a:solidFill>
                <a:srgbClr val="00FF00"/>
              </a:solidFill>
              <a:latin typeface="+mj-lt"/>
              <a:ea typeface="Roboto"/>
              <a:cs typeface="Roboto"/>
              <a:sym typeface="Roboto"/>
            </a:endParaRPr>
          </a:p>
        </p:txBody>
      </p:sp>
      <p:sp>
        <p:nvSpPr>
          <p:cNvPr id="259" name="Google Shape;259;p39"/>
          <p:cNvSpPr txBox="1"/>
          <p:nvPr/>
        </p:nvSpPr>
        <p:spPr>
          <a:xfrm>
            <a:off x="3524575" y="2158388"/>
            <a:ext cx="40314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dirty="0">
                <a:solidFill>
                  <a:srgbClr val="0000FF"/>
                </a:solidFill>
                <a:latin typeface="+mj-lt"/>
                <a:ea typeface="Roboto"/>
                <a:cs typeface="Roboto"/>
                <a:sym typeface="Roboto"/>
              </a:rPr>
              <a:t>Inside the ear (stapes or stirrup bone).</a:t>
            </a:r>
            <a:endParaRPr dirty="0">
              <a:solidFill>
                <a:srgbClr val="0000FF"/>
              </a:solidFill>
              <a:latin typeface="+mj-lt"/>
              <a:ea typeface="Roboto"/>
              <a:cs typeface="Roboto"/>
              <a:sym typeface="Roboto"/>
            </a:endParaRPr>
          </a:p>
        </p:txBody>
      </p:sp>
      <p:sp>
        <p:nvSpPr>
          <p:cNvPr id="260" name="Google Shape;260;p39"/>
          <p:cNvSpPr txBox="1"/>
          <p:nvPr/>
        </p:nvSpPr>
        <p:spPr>
          <a:xfrm>
            <a:off x="4398350" y="2654250"/>
            <a:ext cx="36777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dirty="0">
                <a:solidFill>
                  <a:srgbClr val="0000FF"/>
                </a:solidFill>
                <a:latin typeface="+mj-lt"/>
                <a:ea typeface="Roboto"/>
                <a:cs typeface="Roboto"/>
                <a:sym typeface="Roboto"/>
              </a:rPr>
              <a:t>Support, protection, movement.</a:t>
            </a:r>
            <a:endParaRPr dirty="0">
              <a:solidFill>
                <a:srgbClr val="0000FF"/>
              </a:solidFill>
              <a:latin typeface="+mj-lt"/>
              <a:ea typeface="Roboto"/>
              <a:cs typeface="Roboto"/>
              <a:sym typeface="Roboto"/>
            </a:endParaRPr>
          </a:p>
        </p:txBody>
      </p:sp>
      <p:sp>
        <p:nvSpPr>
          <p:cNvPr id="261" name="Google Shape;261;p39"/>
          <p:cNvSpPr txBox="1"/>
          <p:nvPr/>
        </p:nvSpPr>
        <p:spPr>
          <a:xfrm>
            <a:off x="4112925" y="3181375"/>
            <a:ext cx="21618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a:solidFill>
                  <a:srgbClr val="0000FF"/>
                </a:solidFill>
                <a:latin typeface="+mj-lt"/>
                <a:ea typeface="Roboto"/>
                <a:cs typeface="Roboto"/>
                <a:sym typeface="Roboto"/>
              </a:rPr>
              <a:t>Ribs or rib cage.</a:t>
            </a:r>
            <a:endParaRPr>
              <a:solidFill>
                <a:srgbClr val="0000FF"/>
              </a:solidFill>
              <a:latin typeface="+mj-lt"/>
              <a:ea typeface="Roboto"/>
              <a:cs typeface="Roboto"/>
              <a:sym typeface="Roboto"/>
            </a:endParaRPr>
          </a:p>
        </p:txBody>
      </p:sp>
      <p:sp>
        <p:nvSpPr>
          <p:cNvPr id="262" name="Google Shape;262;p39"/>
          <p:cNvSpPr txBox="1"/>
          <p:nvPr/>
        </p:nvSpPr>
        <p:spPr>
          <a:xfrm>
            <a:off x="3194950" y="3645975"/>
            <a:ext cx="53541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a:solidFill>
                  <a:srgbClr val="0000FF"/>
                </a:solidFill>
                <a:latin typeface="+mj-lt"/>
                <a:ea typeface="Roboto"/>
                <a:cs typeface="Roboto"/>
                <a:sym typeface="Roboto"/>
              </a:rPr>
              <a:t>Bone marrow, spongy material and blood vessels.</a:t>
            </a:r>
            <a:endParaRPr>
              <a:solidFill>
                <a:srgbClr val="0000FF"/>
              </a:solidFill>
              <a:latin typeface="+mj-lt"/>
              <a:ea typeface="Roboto"/>
              <a:cs typeface="Roboto"/>
              <a:sym typeface="Roboto"/>
            </a:endParaRPr>
          </a:p>
        </p:txBody>
      </p:sp>
      <p:sp>
        <p:nvSpPr>
          <p:cNvPr id="263" name="Google Shape;263;p39"/>
          <p:cNvSpPr txBox="1"/>
          <p:nvPr/>
        </p:nvSpPr>
        <p:spPr>
          <a:xfrm>
            <a:off x="3726825" y="4174800"/>
            <a:ext cx="52158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a:solidFill>
                  <a:srgbClr val="0000FF"/>
                </a:solidFill>
                <a:latin typeface="+mj-lt"/>
                <a:ea typeface="Roboto"/>
                <a:cs typeface="Roboto"/>
                <a:sym typeface="Roboto"/>
              </a:rPr>
              <a:t>Foods containing calcium such as milk and dairy.</a:t>
            </a:r>
            <a:endParaRPr>
              <a:solidFill>
                <a:srgbClr val="0000FF"/>
              </a:solidFill>
              <a:latin typeface="+mj-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0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
                                        </p:tgtEl>
                                        <p:attrNameLst>
                                          <p:attrName>style.visibility</p:attrName>
                                        </p:attrNameLst>
                                      </p:cBhvr>
                                      <p:to>
                                        <p:strVal val="visible"/>
                                      </p:to>
                                    </p:set>
                                    <p:animEffect transition="in" filter="fade">
                                      <p:cBhvr>
                                        <p:cTn id="12" dur="1000"/>
                                        <p:tgtEl>
                                          <p:spTgt spid="2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
                                        </p:tgtEl>
                                        <p:attrNameLst>
                                          <p:attrName>style.visibility</p:attrName>
                                        </p:attrNameLst>
                                      </p:cBhvr>
                                      <p:to>
                                        <p:strVal val="visible"/>
                                      </p:to>
                                    </p:set>
                                    <p:animEffect transition="in" filter="fade">
                                      <p:cBhvr>
                                        <p:cTn id="17" dur="1000"/>
                                        <p:tgtEl>
                                          <p:spTgt spid="2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1000"/>
                                        <p:tgtEl>
                                          <p:spTgt spid="2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1"/>
                                        </p:tgtEl>
                                        <p:attrNameLst>
                                          <p:attrName>style.visibility</p:attrName>
                                        </p:attrNameLst>
                                      </p:cBhvr>
                                      <p:to>
                                        <p:strVal val="visible"/>
                                      </p:to>
                                    </p:set>
                                    <p:animEffect transition="in" filter="fade">
                                      <p:cBhvr>
                                        <p:cTn id="27" dur="1000"/>
                                        <p:tgtEl>
                                          <p:spTgt spid="2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fade">
                                      <p:cBhvr>
                                        <p:cTn id="32" dur="1000"/>
                                        <p:tgtEl>
                                          <p:spTgt spid="2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3"/>
                                        </p:tgtEl>
                                        <p:attrNameLst>
                                          <p:attrName>style.visibility</p:attrName>
                                        </p:attrNameLst>
                                      </p:cBhvr>
                                      <p:to>
                                        <p:strVal val="visible"/>
                                      </p:to>
                                    </p:set>
                                    <p:animEffect transition="in" filter="fade">
                                      <p:cBhvr>
                                        <p:cTn id="37"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body" idx="1"/>
          </p:nvPr>
        </p:nvSpPr>
        <p:spPr>
          <a:xfrm>
            <a:off x="311709" y="1243490"/>
            <a:ext cx="7429500" cy="26565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GB" dirty="0">
                <a:latin typeface="+mj-lt"/>
              </a:rPr>
              <a:t>Have you </a:t>
            </a:r>
            <a:r>
              <a:rPr lang="en-US" dirty="0">
                <a:latin typeface="+mj-lt"/>
              </a:rPr>
              <a:t>got some experiences to share about your skeletal system?</a:t>
            </a:r>
          </a:p>
          <a:p>
            <a:pPr marL="0" lvl="0" indent="0" rtl="0">
              <a:spcBef>
                <a:spcPts val="800"/>
              </a:spcBef>
              <a:spcAft>
                <a:spcPts val="0"/>
              </a:spcAft>
              <a:buNone/>
            </a:pPr>
            <a:r>
              <a:rPr lang="en-US" dirty="0">
                <a:latin typeface="+mj-lt"/>
              </a:rPr>
              <a:t>What did this experience LOOK LIKE, SOUND LIKE, and FEEL LIKE?</a:t>
            </a:r>
            <a:endParaRPr dirty="0">
              <a:latin typeface="+mj-lt"/>
            </a:endParaRPr>
          </a:p>
          <a:p>
            <a:pPr marL="0" lvl="0" indent="0" rtl="0">
              <a:spcBef>
                <a:spcPts val="1600"/>
              </a:spcBef>
              <a:spcAft>
                <a:spcPts val="1600"/>
              </a:spcAft>
              <a:buNone/>
            </a:pPr>
            <a:r>
              <a:rPr lang="en-GB" dirty="0">
                <a:latin typeface="+mj-lt"/>
              </a:rPr>
              <a:t>Let’s find out some more…..</a:t>
            </a:r>
            <a:endParaRPr dirty="0">
              <a:latin typeface="+mj-lt"/>
            </a:endParaRPr>
          </a:p>
        </p:txBody>
      </p:sp>
      <p:sp>
        <p:nvSpPr>
          <p:cNvPr id="102" name="Google Shape;102;p19"/>
          <p:cNvSpPr txBox="1"/>
          <p:nvPr/>
        </p:nvSpPr>
        <p:spPr>
          <a:xfrm>
            <a:off x="311700" y="468300"/>
            <a:ext cx="8520600" cy="6381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GB" sz="2400" b="1">
                <a:solidFill>
                  <a:srgbClr val="FFFFFF"/>
                </a:solidFill>
                <a:latin typeface="+mj-lt"/>
                <a:ea typeface="Roboto"/>
                <a:cs typeface="Roboto"/>
                <a:sym typeface="Roboto"/>
              </a:rPr>
              <a:t>Let’s get curious...</a:t>
            </a:r>
            <a:endParaRPr sz="2400" b="1">
              <a:solidFill>
                <a:srgbClr val="FFFFFF"/>
              </a:solidFill>
              <a:latin typeface="+mj-lt"/>
              <a:ea typeface="Roboto"/>
              <a:cs typeface="Roboto"/>
              <a:sym typeface="Roboto"/>
            </a:endParaRPr>
          </a:p>
        </p:txBody>
      </p:sp>
      <p:sp>
        <p:nvSpPr>
          <p:cNvPr id="103" name="Google Shape;103;p19"/>
          <p:cNvSpPr txBox="1"/>
          <p:nvPr/>
        </p:nvSpPr>
        <p:spPr>
          <a:xfrm>
            <a:off x="7078850" y="630000"/>
            <a:ext cx="2698200" cy="314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0" b="1" dirty="0">
                <a:solidFill>
                  <a:srgbClr val="FFFFFF"/>
                </a:solidFill>
                <a:latin typeface="+mj-lt"/>
                <a:ea typeface="Roboto"/>
                <a:cs typeface="Roboto"/>
                <a:sym typeface="Roboto"/>
              </a:rPr>
              <a:t>?</a:t>
            </a:r>
            <a:endParaRPr sz="20000" b="1" dirty="0">
              <a:solidFill>
                <a:srgbClr val="FFFFFF"/>
              </a:solidFill>
              <a:latin typeface="+mj-lt"/>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sz="2400" b="1">
                <a:latin typeface="+mj-lt"/>
              </a:rPr>
              <a:t>The human skeleton</a:t>
            </a:r>
            <a:endParaRPr sz="2400" b="1">
              <a:latin typeface="+mj-lt"/>
            </a:endParaRPr>
          </a:p>
        </p:txBody>
      </p:sp>
      <p:sp>
        <p:nvSpPr>
          <p:cNvPr id="109" name="Google Shape;109;p20"/>
          <p:cNvSpPr txBox="1">
            <a:spLocks noGrp="1"/>
          </p:cNvSpPr>
          <p:nvPr>
            <p:ph type="subTitle" idx="1"/>
          </p:nvPr>
        </p:nvSpPr>
        <p:spPr>
          <a:xfrm>
            <a:off x="372575" y="1271375"/>
            <a:ext cx="852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How many bones do you think there are?</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A)	98</a:t>
            </a:r>
            <a:endParaRPr dirty="0">
              <a:latin typeface="+mj-lt"/>
            </a:endParaRPr>
          </a:p>
          <a:p>
            <a:pPr marL="0" lvl="0" indent="0" rtl="0">
              <a:spcBef>
                <a:spcPts val="0"/>
              </a:spcBef>
              <a:spcAft>
                <a:spcPts val="0"/>
              </a:spcAft>
              <a:buNone/>
            </a:pPr>
            <a:r>
              <a:rPr lang="en-GB" dirty="0">
                <a:latin typeface="+mj-lt"/>
              </a:rPr>
              <a:t>B)	206</a:t>
            </a:r>
            <a:endParaRPr dirty="0">
              <a:latin typeface="+mj-lt"/>
            </a:endParaRPr>
          </a:p>
          <a:p>
            <a:pPr marL="0" lvl="0" indent="0" rtl="0">
              <a:spcBef>
                <a:spcPts val="0"/>
              </a:spcBef>
              <a:spcAft>
                <a:spcPts val="0"/>
              </a:spcAft>
              <a:buNone/>
            </a:pPr>
            <a:r>
              <a:rPr lang="en-GB" dirty="0">
                <a:latin typeface="+mj-lt"/>
              </a:rPr>
              <a:t>C)	150</a:t>
            </a:r>
            <a:endParaRPr dirty="0">
              <a:latin typeface="+mj-lt"/>
            </a:endParaRPr>
          </a:p>
        </p:txBody>
      </p:sp>
      <p:sp>
        <p:nvSpPr>
          <p:cNvPr id="110" name="Google Shape;110;p20"/>
          <p:cNvSpPr txBox="1"/>
          <p:nvPr/>
        </p:nvSpPr>
        <p:spPr>
          <a:xfrm>
            <a:off x="372575" y="3232275"/>
            <a:ext cx="4661100" cy="1007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600" dirty="0">
                <a:solidFill>
                  <a:srgbClr val="00FF00"/>
                </a:solidFill>
                <a:latin typeface="+mj-lt"/>
                <a:ea typeface="Roboto"/>
                <a:cs typeface="Roboto"/>
                <a:sym typeface="Roboto"/>
              </a:rPr>
              <a:t>Answer: B (206)</a:t>
            </a:r>
            <a:endParaRPr sz="1600" dirty="0">
              <a:solidFill>
                <a:srgbClr val="00FF00"/>
              </a:solidFill>
              <a:latin typeface="+mj-lt"/>
              <a:ea typeface="Roboto"/>
              <a:cs typeface="Roboto"/>
              <a:sym typeface="Roboto"/>
            </a:endParaRPr>
          </a:p>
          <a:p>
            <a:pPr marL="0" lvl="0" indent="0" rtl="0">
              <a:spcBef>
                <a:spcPts val="0"/>
              </a:spcBef>
              <a:spcAft>
                <a:spcPts val="0"/>
              </a:spcAft>
              <a:buNone/>
            </a:pPr>
            <a:endParaRPr sz="1600" dirty="0">
              <a:solidFill>
                <a:schemeClr val="lt1"/>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1600" dirty="0">
                <a:solidFill>
                  <a:schemeClr val="lt1"/>
                </a:solidFill>
                <a:latin typeface="+mj-lt"/>
                <a:ea typeface="Roboto"/>
                <a:cs typeface="Roboto"/>
                <a:sym typeface="Roboto"/>
              </a:rPr>
              <a:t>"Children are born with around 300 bones which</a:t>
            </a:r>
            <a:endParaRPr sz="1600" dirty="0">
              <a:solidFill>
                <a:schemeClr val="lt1"/>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1600" dirty="0">
                <a:solidFill>
                  <a:schemeClr val="lt1"/>
                </a:solidFill>
                <a:latin typeface="+mj-lt"/>
                <a:ea typeface="Roboto"/>
                <a:cs typeface="Roboto"/>
                <a:sym typeface="Roboto"/>
              </a:rPr>
              <a:t>fuse together as we grow.”</a:t>
            </a:r>
            <a:endParaRPr sz="1600" dirty="0">
              <a:solidFill>
                <a:schemeClr val="lt1"/>
              </a:solidFill>
              <a:latin typeface="+mj-lt"/>
              <a:ea typeface="Roboto"/>
              <a:cs typeface="Roboto"/>
              <a:sym typeface="Roboto"/>
            </a:endParaRPr>
          </a:p>
          <a:p>
            <a:pPr marL="0" lvl="0" indent="0">
              <a:spcBef>
                <a:spcPts val="0"/>
              </a:spcBef>
              <a:spcAft>
                <a:spcPts val="0"/>
              </a:spcAft>
              <a:buNone/>
            </a:pPr>
            <a:endParaRPr dirty="0">
              <a:latin typeface="+mj-lt"/>
            </a:endParaRPr>
          </a:p>
        </p:txBody>
      </p:sp>
      <p:pic>
        <p:nvPicPr>
          <p:cNvPr id="111" name="Google Shape;111;p20"/>
          <p:cNvPicPr preferRelativeResize="0"/>
          <p:nvPr/>
        </p:nvPicPr>
        <p:blipFill>
          <a:blip r:embed="rId3">
            <a:alphaModFix/>
          </a:blip>
          <a:stretch>
            <a:fillRect/>
          </a:stretch>
        </p:blipFill>
        <p:spPr>
          <a:xfrm>
            <a:off x="5859869" y="0"/>
            <a:ext cx="2614613"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Nunito"/>
              <a:buNone/>
            </a:pPr>
            <a:r>
              <a:rPr lang="en-GB" b="1">
                <a:latin typeface="+mj-lt"/>
              </a:rPr>
              <a:t>Why so many bones?</a:t>
            </a:r>
            <a:endParaRPr b="1">
              <a:latin typeface="+mj-lt"/>
            </a:endParaRPr>
          </a:p>
        </p:txBody>
      </p:sp>
      <p:sp>
        <p:nvSpPr>
          <p:cNvPr id="117" name="Google Shape;117;p21"/>
          <p:cNvSpPr txBox="1">
            <a:spLocks noGrp="1"/>
          </p:cNvSpPr>
          <p:nvPr>
            <p:ph type="subTitle" idx="1"/>
          </p:nvPr>
        </p:nvSpPr>
        <p:spPr>
          <a:xfrm>
            <a:off x="377275" y="1218550"/>
            <a:ext cx="852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Some parts of your body have many small bones.</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There are 27 bones in each hand </a:t>
            </a:r>
            <a:endParaRPr dirty="0">
              <a:latin typeface="+mj-lt"/>
            </a:endParaRPr>
          </a:p>
          <a:p>
            <a:pPr marL="0" lvl="0" indent="0" rtl="0">
              <a:spcBef>
                <a:spcPts val="0"/>
              </a:spcBef>
              <a:spcAft>
                <a:spcPts val="0"/>
              </a:spcAft>
              <a:buNone/>
            </a:pPr>
            <a:r>
              <a:rPr lang="en-GB" dirty="0">
                <a:latin typeface="+mj-lt"/>
              </a:rPr>
              <a:t>and 26 in each foot</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Why do you think that is?</a:t>
            </a:r>
            <a:endParaRPr dirty="0">
              <a:latin typeface="+mj-lt"/>
            </a:endParaRPr>
          </a:p>
        </p:txBody>
      </p:sp>
      <p:sp>
        <p:nvSpPr>
          <p:cNvPr id="118" name="Google Shape;118;p21"/>
          <p:cNvSpPr txBox="1"/>
          <p:nvPr/>
        </p:nvSpPr>
        <p:spPr>
          <a:xfrm>
            <a:off x="353850" y="2846850"/>
            <a:ext cx="5794500" cy="12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600" dirty="0">
                <a:solidFill>
                  <a:srgbClr val="00FF00"/>
                </a:solidFill>
                <a:latin typeface="+mj-lt"/>
                <a:ea typeface="Roboto"/>
                <a:cs typeface="Roboto"/>
                <a:sym typeface="Roboto"/>
              </a:rPr>
              <a:t>We have lots of bones in our hands and feet because they need to be very </a:t>
            </a:r>
            <a:r>
              <a:rPr lang="en-GB" sz="1600" u="sng" dirty="0">
                <a:solidFill>
                  <a:srgbClr val="00FF00"/>
                </a:solidFill>
                <a:latin typeface="+mj-lt"/>
                <a:ea typeface="Roboto"/>
                <a:cs typeface="Roboto"/>
                <a:sym typeface="Roboto"/>
              </a:rPr>
              <a:t>adaptable</a:t>
            </a:r>
            <a:r>
              <a:rPr lang="en-GB" sz="1600" dirty="0">
                <a:solidFill>
                  <a:srgbClr val="00FF00"/>
                </a:solidFill>
                <a:latin typeface="+mj-lt"/>
                <a:ea typeface="Roboto"/>
                <a:cs typeface="Roboto"/>
                <a:sym typeface="Roboto"/>
              </a:rPr>
              <a:t> and </a:t>
            </a:r>
            <a:r>
              <a:rPr lang="en-GB" sz="1600" u="sng" dirty="0" err="1">
                <a:solidFill>
                  <a:srgbClr val="00FF00"/>
                </a:solidFill>
                <a:latin typeface="+mj-lt"/>
                <a:ea typeface="Roboto"/>
                <a:cs typeface="Roboto"/>
                <a:sym typeface="Roboto"/>
              </a:rPr>
              <a:t>dextrus</a:t>
            </a:r>
            <a:r>
              <a:rPr lang="en-GB" sz="1600" dirty="0">
                <a:solidFill>
                  <a:srgbClr val="00FF00"/>
                </a:solidFill>
                <a:latin typeface="+mj-lt"/>
                <a:ea typeface="Roboto"/>
                <a:cs typeface="Roboto"/>
                <a:sym typeface="Roboto"/>
              </a:rPr>
              <a:t>. What do you think this means?</a:t>
            </a:r>
            <a:endParaRPr sz="1600" dirty="0">
              <a:solidFill>
                <a:srgbClr val="00FF00"/>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1600" dirty="0">
                <a:solidFill>
                  <a:schemeClr val="lt1"/>
                </a:solidFill>
                <a:latin typeface="+mj-lt"/>
                <a:ea typeface="Roboto"/>
                <a:cs typeface="Roboto"/>
                <a:sym typeface="Roboto"/>
              </a:rPr>
              <a:t>  </a:t>
            </a:r>
            <a:endParaRPr sz="1600" dirty="0">
              <a:solidFill>
                <a:schemeClr val="lt1"/>
              </a:solidFill>
              <a:latin typeface="+mj-lt"/>
              <a:ea typeface="Roboto"/>
              <a:cs typeface="Roboto"/>
              <a:sym typeface="Roboto"/>
            </a:endParaRPr>
          </a:p>
          <a:p>
            <a:pPr marL="0" lvl="0" indent="0" rtl="0">
              <a:spcBef>
                <a:spcPts val="0"/>
              </a:spcBef>
              <a:spcAft>
                <a:spcPts val="0"/>
              </a:spcAft>
              <a:buNone/>
            </a:pPr>
            <a:r>
              <a:rPr lang="en-GB" sz="1600" dirty="0">
                <a:solidFill>
                  <a:schemeClr val="lt1"/>
                </a:solidFill>
                <a:latin typeface="+mj-lt"/>
                <a:ea typeface="Roboto"/>
                <a:cs typeface="Roboto"/>
                <a:sym typeface="Roboto"/>
              </a:rPr>
              <a:t>“106 out of all 206 bones are in your hands and feet!!”</a:t>
            </a:r>
            <a:endParaRPr sz="1600" dirty="0">
              <a:solidFill>
                <a:schemeClr val="lt1"/>
              </a:solidFill>
              <a:latin typeface="+mj-lt"/>
              <a:ea typeface="Roboto"/>
              <a:cs typeface="Roboto"/>
              <a:sym typeface="Roboto"/>
            </a:endParaRPr>
          </a:p>
        </p:txBody>
      </p:sp>
      <p:pic>
        <p:nvPicPr>
          <p:cNvPr id="119" name="Google Shape;119;p21"/>
          <p:cNvPicPr preferRelativeResize="0"/>
          <p:nvPr/>
        </p:nvPicPr>
        <p:blipFill>
          <a:blip r:embed="rId3"/>
          <a:srcRect/>
          <a:stretch/>
        </p:blipFill>
        <p:spPr>
          <a:xfrm>
            <a:off x="6562868" y="1218550"/>
            <a:ext cx="2124779" cy="3017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b="1" dirty="0">
                <a:latin typeface="+mj-lt"/>
              </a:rPr>
              <a:t>Little bones</a:t>
            </a:r>
            <a:endParaRPr b="1" dirty="0">
              <a:latin typeface="+mj-lt"/>
            </a:endParaRPr>
          </a:p>
        </p:txBody>
      </p:sp>
      <p:sp>
        <p:nvSpPr>
          <p:cNvPr id="125" name="Google Shape;125;p22"/>
          <p:cNvSpPr txBox="1">
            <a:spLocks noGrp="1"/>
          </p:cNvSpPr>
          <p:nvPr>
            <p:ph type="subTitle" idx="1"/>
          </p:nvPr>
        </p:nvSpPr>
        <p:spPr>
          <a:xfrm>
            <a:off x="311700" y="1730450"/>
            <a:ext cx="48318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The smallest bones in the human body are found in the inner ear and vibrate helping us to hear</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 smallest bone of all is the stirrup or stapes bone which is about 3 mm long</a:t>
            </a:r>
            <a:endParaRPr dirty="0">
              <a:latin typeface="+mj-lt"/>
            </a:endParaRPr>
          </a:p>
          <a:p>
            <a:pPr marL="0" lvl="0" indent="0" rtl="0">
              <a:spcBef>
                <a:spcPts val="0"/>
              </a:spcBef>
              <a:spcAft>
                <a:spcPts val="0"/>
              </a:spcAft>
              <a:buNone/>
            </a:pPr>
            <a:r>
              <a:rPr lang="en-GB" dirty="0">
                <a:latin typeface="+mj-lt"/>
              </a:rPr>
              <a:t> </a:t>
            </a:r>
            <a:endParaRPr dirty="0">
              <a:latin typeface="+mj-lt"/>
            </a:endParaRPr>
          </a:p>
        </p:txBody>
      </p:sp>
      <p:pic>
        <p:nvPicPr>
          <p:cNvPr id="126" name="Google Shape;126;p22"/>
          <p:cNvPicPr preferRelativeResize="0"/>
          <p:nvPr/>
        </p:nvPicPr>
        <p:blipFill>
          <a:blip r:embed="rId3">
            <a:alphaModFix/>
          </a:blip>
          <a:stretch>
            <a:fillRect/>
          </a:stretch>
        </p:blipFill>
        <p:spPr>
          <a:xfrm>
            <a:off x="5206375" y="1342800"/>
            <a:ext cx="3695699" cy="26766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814475" y="165601"/>
            <a:ext cx="4110864" cy="2540000"/>
          </a:xfrm>
          <a:prstGeom prst="rect">
            <a:avLst/>
          </a:prstGeom>
        </p:spPr>
      </p:pic>
      <p:sp>
        <p:nvSpPr>
          <p:cNvPr id="124" name="Google Shape;124;p22"/>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b="1" dirty="0">
                <a:latin typeface="+mj-lt"/>
              </a:rPr>
              <a:t>Large bones</a:t>
            </a:r>
            <a:endParaRPr b="1" dirty="0">
              <a:latin typeface="+mj-lt"/>
            </a:endParaRPr>
          </a:p>
        </p:txBody>
      </p:sp>
      <p:sp>
        <p:nvSpPr>
          <p:cNvPr id="125" name="Google Shape;125;p22"/>
          <p:cNvSpPr txBox="1">
            <a:spLocks noGrp="1"/>
          </p:cNvSpPr>
          <p:nvPr>
            <p:ph type="subTitle" idx="1"/>
          </p:nvPr>
        </p:nvSpPr>
        <p:spPr>
          <a:xfrm>
            <a:off x="311700" y="1186865"/>
            <a:ext cx="4300057"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The largest and strongest bone is the Femur or thigh bone  which extends from the hip to the knee.</a:t>
            </a:r>
          </a:p>
          <a:p>
            <a:pPr marL="0" lvl="0" indent="0" rtl="0">
              <a:spcBef>
                <a:spcPts val="0"/>
              </a:spcBef>
              <a:spcAft>
                <a:spcPts val="0"/>
              </a:spcAft>
              <a:buNone/>
            </a:pPr>
            <a:endParaRPr lang="en-GB" dirty="0">
              <a:latin typeface="+mj-lt"/>
            </a:endParaRPr>
          </a:p>
          <a:p>
            <a:pPr marL="0" lvl="0" indent="0"/>
            <a:r>
              <a:rPr lang="en-GB" dirty="0">
                <a:latin typeface="+mj-lt"/>
              </a:rPr>
              <a:t>In forensic science, a person’s femur can be used to calculate the estimated height:</a:t>
            </a:r>
          </a:p>
          <a:p>
            <a:pPr marL="342900" lvl="0">
              <a:buAutoNum type="arabicPeriod"/>
            </a:pPr>
            <a:r>
              <a:rPr lang="en-GB" dirty="0">
                <a:latin typeface="+mj-lt"/>
              </a:rPr>
              <a:t>Measure the femur in </a:t>
            </a:r>
            <a:r>
              <a:rPr lang="en-GB" dirty="0" err="1">
                <a:latin typeface="+mj-lt"/>
              </a:rPr>
              <a:t>centimeters</a:t>
            </a:r>
            <a:r>
              <a:rPr lang="en-GB" dirty="0">
                <a:latin typeface="+mj-lt"/>
              </a:rPr>
              <a:t>. </a:t>
            </a:r>
          </a:p>
          <a:p>
            <a:pPr marL="342900" lvl="0">
              <a:buAutoNum type="arabicPeriod"/>
            </a:pPr>
            <a:r>
              <a:rPr lang="en-GB" dirty="0">
                <a:latin typeface="+mj-lt"/>
              </a:rPr>
              <a:t>If the subject is female, multiply the length by 2.47 and add 54.1 to arrive at the approximate height. </a:t>
            </a:r>
            <a:br>
              <a:rPr lang="en-GB" dirty="0">
                <a:latin typeface="+mj-lt"/>
              </a:rPr>
            </a:br>
            <a:r>
              <a:rPr lang="en-GB" dirty="0">
                <a:latin typeface="+mj-lt"/>
              </a:rPr>
              <a:t>If the subject is male, multiply by 2.32 and add 65.53. </a:t>
            </a:r>
          </a:p>
          <a:p>
            <a:pPr marL="0" lvl="0" indent="0"/>
            <a:r>
              <a:rPr lang="en-GB" dirty="0">
                <a:latin typeface="+mj-lt"/>
              </a:rPr>
              <a:t>These calculations are accurate to within five </a:t>
            </a:r>
            <a:r>
              <a:rPr lang="en-GB" dirty="0" err="1">
                <a:latin typeface="+mj-lt"/>
              </a:rPr>
              <a:t>centimeters</a:t>
            </a:r>
            <a:r>
              <a:rPr lang="en-GB" dirty="0">
                <a:latin typeface="+mj-lt"/>
              </a:rPr>
              <a:t>.</a:t>
            </a:r>
            <a:endParaRPr dirty="0">
              <a:latin typeface="+mj-lt"/>
            </a:endParaRPr>
          </a:p>
        </p:txBody>
      </p:sp>
      <p:sp>
        <p:nvSpPr>
          <p:cNvPr id="3" name="TextBox 2"/>
          <p:cNvSpPr txBox="1"/>
          <p:nvPr/>
        </p:nvSpPr>
        <p:spPr>
          <a:xfrm>
            <a:off x="4751594" y="2723321"/>
            <a:ext cx="4302954" cy="2231380"/>
          </a:xfrm>
          <a:prstGeom prst="rect">
            <a:avLst/>
          </a:prstGeom>
          <a:noFill/>
        </p:spPr>
        <p:txBody>
          <a:bodyPr wrap="square" rtlCol="0">
            <a:spAutoFit/>
          </a:bodyPr>
          <a:lstStyle/>
          <a:p>
            <a:r>
              <a:rPr lang="en-US" sz="1300" i="1" dirty="0">
                <a:latin typeface="+mj-lt"/>
              </a:rPr>
              <a:t>Human left and right femur, Palestine, 100 BCE-200 CE</a:t>
            </a:r>
          </a:p>
          <a:p>
            <a:endParaRPr lang="en-US" dirty="0">
              <a:latin typeface="+mj-lt"/>
            </a:endParaRPr>
          </a:p>
          <a:p>
            <a:r>
              <a:rPr lang="en-US" dirty="0">
                <a:latin typeface="+mj-lt"/>
              </a:rPr>
              <a:t>This femur shows an unreduced bone fracture. </a:t>
            </a:r>
          </a:p>
          <a:p>
            <a:r>
              <a:rPr lang="en-US" dirty="0">
                <a:latin typeface="+mj-lt"/>
              </a:rPr>
              <a:t>This means that the bones were not correctly realigned, using a splint or by surgical means, and therefore did not heal correctly. </a:t>
            </a:r>
          </a:p>
          <a:p>
            <a:r>
              <a:rPr lang="en-US" dirty="0">
                <a:latin typeface="+mj-lt"/>
              </a:rPr>
              <a:t>These femurs are from the left leg and the right leg of a human, although it is not clear if they are a pair. The bones were excavated at Tell </a:t>
            </a:r>
            <a:r>
              <a:rPr lang="en-US" dirty="0" err="1">
                <a:latin typeface="+mj-lt"/>
              </a:rPr>
              <a:t>Fara</a:t>
            </a:r>
            <a:r>
              <a:rPr lang="en-US" dirty="0">
                <a:latin typeface="+mj-lt"/>
              </a:rPr>
              <a:t>, Palestine, by the British School of Archaeology in Egypt.</a:t>
            </a:r>
          </a:p>
        </p:txBody>
      </p:sp>
      <p:sp>
        <p:nvSpPr>
          <p:cNvPr id="4" name="TextBox 3"/>
          <p:cNvSpPr txBox="1"/>
          <p:nvPr/>
        </p:nvSpPr>
        <p:spPr>
          <a:xfrm>
            <a:off x="4751594" y="2384767"/>
            <a:ext cx="4508777" cy="338554"/>
          </a:xfrm>
          <a:prstGeom prst="rect">
            <a:avLst/>
          </a:prstGeom>
          <a:noFill/>
        </p:spPr>
        <p:txBody>
          <a:bodyPr wrap="square" rtlCol="0">
            <a:spAutoFit/>
          </a:bodyPr>
          <a:lstStyle/>
          <a:p>
            <a:r>
              <a:rPr lang="en-US" sz="800" i="1" dirty="0">
                <a:solidFill>
                  <a:schemeClr val="bg1"/>
                </a:solidFill>
                <a:latin typeface="+mj-lt"/>
              </a:rPr>
              <a:t>This file comes from </a:t>
            </a:r>
            <a:r>
              <a:rPr lang="en-US" sz="800" i="1" dirty="0">
                <a:solidFill>
                  <a:schemeClr val="bg1"/>
                </a:solidFill>
                <a:latin typeface="+mj-lt"/>
                <a:hlinkClick r:id="rId4"/>
              </a:rPr>
              <a:t>Wellcome Images</a:t>
            </a:r>
            <a:r>
              <a:rPr lang="en-US" sz="800" i="1" dirty="0">
                <a:solidFill>
                  <a:schemeClr val="bg1"/>
                </a:solidFill>
                <a:latin typeface="+mj-lt"/>
              </a:rPr>
              <a:t>, a website operated by </a:t>
            </a:r>
            <a:r>
              <a:rPr lang="en-US" sz="800" i="1" dirty="0" err="1">
                <a:solidFill>
                  <a:schemeClr val="bg1"/>
                </a:solidFill>
                <a:latin typeface="+mj-lt"/>
              </a:rPr>
              <a:t>Wellcome</a:t>
            </a:r>
            <a:r>
              <a:rPr lang="en-US" sz="800" i="1" dirty="0">
                <a:solidFill>
                  <a:schemeClr val="bg1"/>
                </a:solidFill>
                <a:latin typeface="+mj-lt"/>
              </a:rPr>
              <a:t> Trust, a global charitable foundation based in the United Kingdom.</a:t>
            </a:r>
          </a:p>
        </p:txBody>
      </p:sp>
    </p:spTree>
    <p:extLst>
      <p:ext uri="{BB962C8B-B14F-4D97-AF65-F5344CB8AC3E}">
        <p14:creationId xmlns:p14="http://schemas.microsoft.com/office/powerpoint/2010/main" val="944911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3600"/>
              <a:buFont typeface="Questrial"/>
              <a:buNone/>
            </a:pPr>
            <a:r>
              <a:rPr lang="en-GB">
                <a:latin typeface="+mj-lt"/>
              </a:rPr>
              <a:t>Why do we need a skeleton?</a:t>
            </a:r>
            <a:endParaRPr>
              <a:latin typeface="+mj-lt"/>
            </a:endParaRPr>
          </a:p>
        </p:txBody>
      </p:sp>
      <p:sp>
        <p:nvSpPr>
          <p:cNvPr id="132" name="Google Shape;132;p23"/>
          <p:cNvSpPr txBox="1">
            <a:spLocks noGrp="1"/>
          </p:cNvSpPr>
          <p:nvPr>
            <p:ph type="subTitle" idx="1"/>
          </p:nvPr>
        </p:nvSpPr>
        <p:spPr>
          <a:xfrm>
            <a:off x="386650" y="1875650"/>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2400">
                <a:solidFill>
                  <a:srgbClr val="9900FF"/>
                </a:solidFill>
                <a:latin typeface="+mj-lt"/>
              </a:rPr>
              <a:t>Protection</a:t>
            </a:r>
            <a:endParaRPr sz="2400">
              <a:solidFill>
                <a:srgbClr val="9900FF"/>
              </a:solidFill>
              <a:latin typeface="+mj-lt"/>
            </a:endParaRPr>
          </a:p>
          <a:p>
            <a:pPr marL="0" lvl="0" indent="0">
              <a:spcBef>
                <a:spcPts val="0"/>
              </a:spcBef>
              <a:spcAft>
                <a:spcPts val="0"/>
              </a:spcAft>
              <a:buNone/>
            </a:pPr>
            <a:endParaRPr sz="2400">
              <a:latin typeface="+mj-lt"/>
            </a:endParaRPr>
          </a:p>
          <a:p>
            <a:pPr marL="0" lvl="0" indent="0">
              <a:spcBef>
                <a:spcPts val="0"/>
              </a:spcBef>
              <a:spcAft>
                <a:spcPts val="0"/>
              </a:spcAft>
              <a:buNone/>
            </a:pPr>
            <a:r>
              <a:rPr lang="en-GB" sz="2400">
                <a:solidFill>
                  <a:srgbClr val="38761D"/>
                </a:solidFill>
                <a:latin typeface="+mj-lt"/>
              </a:rPr>
              <a:t>Support</a:t>
            </a:r>
            <a:endParaRPr sz="2400">
              <a:solidFill>
                <a:srgbClr val="38761D"/>
              </a:solidFill>
              <a:latin typeface="+mj-lt"/>
            </a:endParaRPr>
          </a:p>
          <a:p>
            <a:pPr marL="0" lvl="0" indent="0">
              <a:spcBef>
                <a:spcPts val="0"/>
              </a:spcBef>
              <a:spcAft>
                <a:spcPts val="0"/>
              </a:spcAft>
              <a:buNone/>
            </a:pPr>
            <a:endParaRPr sz="2400">
              <a:latin typeface="+mj-lt"/>
            </a:endParaRPr>
          </a:p>
          <a:p>
            <a:pPr marL="0" lvl="0" indent="0">
              <a:spcBef>
                <a:spcPts val="0"/>
              </a:spcBef>
              <a:spcAft>
                <a:spcPts val="0"/>
              </a:spcAft>
              <a:buNone/>
            </a:pPr>
            <a:r>
              <a:rPr lang="en-GB" sz="2400">
                <a:solidFill>
                  <a:srgbClr val="1155CC"/>
                </a:solidFill>
                <a:latin typeface="+mj-lt"/>
              </a:rPr>
              <a:t>Movement</a:t>
            </a:r>
            <a:endParaRPr sz="2400">
              <a:solidFill>
                <a:srgbClr val="1155CC"/>
              </a:solidFill>
              <a:latin typeface="+mj-lt"/>
            </a:endParaRPr>
          </a:p>
        </p:txBody>
      </p:sp>
      <p:pic>
        <p:nvPicPr>
          <p:cNvPr id="4" name="Google Shape;94;p18"/>
          <p:cNvPicPr preferRelativeResize="0"/>
          <p:nvPr/>
        </p:nvPicPr>
        <p:blipFill rotWithShape="1">
          <a:blip r:embed="rId3">
            <a:alphaModFix/>
          </a:blip>
          <a:srcRect l="16156"/>
          <a:stretch/>
        </p:blipFill>
        <p:spPr>
          <a:xfrm>
            <a:off x="4557952" y="-10450"/>
            <a:ext cx="6495250" cy="5164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E1F76"/>
        </a:solidFill>
        <a:effectLst/>
      </p:bgPr>
    </p:bg>
    <p:spTree>
      <p:nvGrpSpPr>
        <p:cNvPr id="1" name="Shape 136"/>
        <p:cNvGrpSpPr/>
        <p:nvPr/>
      </p:nvGrpSpPr>
      <p:grpSpPr>
        <a:xfrm>
          <a:off x="0" y="0"/>
          <a:ext cx="0" cy="0"/>
          <a:chOff x="0" y="0"/>
          <a:chExt cx="0" cy="0"/>
        </a:xfrm>
      </p:grpSpPr>
      <p:sp>
        <p:nvSpPr>
          <p:cNvPr id="137" name="Google Shape;137;p24"/>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5000"/>
              <a:buFont typeface="Questrial"/>
              <a:buNone/>
            </a:pPr>
            <a:r>
              <a:rPr lang="en-GB" b="1">
                <a:latin typeface="+mj-lt"/>
              </a:rPr>
              <a:t>Protection</a:t>
            </a:r>
            <a:endParaRPr b="1">
              <a:latin typeface="+mj-lt"/>
            </a:endParaRPr>
          </a:p>
        </p:txBody>
      </p:sp>
      <p:sp>
        <p:nvSpPr>
          <p:cNvPr id="138" name="Google Shape;138;p24"/>
          <p:cNvSpPr txBox="1">
            <a:spLocks noGrp="1"/>
          </p:cNvSpPr>
          <p:nvPr>
            <p:ph type="subTitle" idx="1"/>
          </p:nvPr>
        </p:nvSpPr>
        <p:spPr>
          <a:xfrm>
            <a:off x="278900" y="1749175"/>
            <a:ext cx="852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The skeleton protects important organs in</a:t>
            </a:r>
            <a:endParaRPr dirty="0">
              <a:latin typeface="+mj-lt"/>
            </a:endParaRPr>
          </a:p>
          <a:p>
            <a:pPr marL="0" lvl="0" indent="0" rtl="0">
              <a:spcBef>
                <a:spcPts val="0"/>
              </a:spcBef>
              <a:spcAft>
                <a:spcPts val="0"/>
              </a:spcAft>
              <a:buNone/>
            </a:pPr>
            <a:r>
              <a:rPr lang="en-GB" dirty="0">
                <a:latin typeface="+mj-lt"/>
              </a:rPr>
              <a:t> the body</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Most of your organs are </a:t>
            </a:r>
            <a:r>
              <a:rPr lang="en-US" dirty="0">
                <a:latin typeface="+mj-lt"/>
              </a:rPr>
              <a:t>made of of soft tissue.</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 skeleton stops them from getting damaged.</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What protects your brain?</a:t>
            </a:r>
            <a:endParaRPr dirty="0">
              <a:latin typeface="+mj-lt"/>
            </a:endParaRPr>
          </a:p>
          <a:p>
            <a:pPr marL="0" lvl="0" indent="0" rtl="0">
              <a:spcBef>
                <a:spcPts val="0"/>
              </a:spcBef>
              <a:spcAft>
                <a:spcPts val="0"/>
              </a:spcAft>
              <a:buNone/>
            </a:pPr>
            <a:endParaRPr dirty="0">
              <a:latin typeface="+mj-lt"/>
            </a:endParaRPr>
          </a:p>
        </p:txBody>
      </p:sp>
      <p:pic>
        <p:nvPicPr>
          <p:cNvPr id="139" name="Google Shape;139;p24"/>
          <p:cNvPicPr preferRelativeResize="0"/>
          <p:nvPr/>
        </p:nvPicPr>
        <p:blipFill>
          <a:blip r:embed="rId3"/>
          <a:srcRect/>
          <a:stretch/>
        </p:blipFill>
        <p:spPr>
          <a:xfrm>
            <a:off x="5308128" y="787350"/>
            <a:ext cx="3271329" cy="3271329"/>
          </a:xfrm>
          <a:prstGeom prst="rect">
            <a:avLst/>
          </a:prstGeom>
          <a:noFill/>
          <a:ln>
            <a:noFill/>
          </a:ln>
          <a:effectLst>
            <a:reflection endPos="19000" dist="19050" dir="5400000" fadeDir="5400012" sy="-100000" algn="bl" rotWithShape="0"/>
          </a:effectLst>
        </p:spPr>
      </p:pic>
      <p:sp>
        <p:nvSpPr>
          <p:cNvPr id="2" name="TextBox 1">
            <a:extLst>
              <a:ext uri="{FF2B5EF4-FFF2-40B4-BE49-F238E27FC236}">
                <a16:creationId xmlns:a16="http://schemas.microsoft.com/office/drawing/2014/main" id="{E99C67AA-A0DC-0848-835E-D507D26EBD10}"/>
              </a:ext>
            </a:extLst>
          </p:cNvPr>
          <p:cNvSpPr txBox="1"/>
          <p:nvPr/>
        </p:nvSpPr>
        <p:spPr>
          <a:xfrm>
            <a:off x="5308128" y="3800722"/>
            <a:ext cx="1317990" cy="215444"/>
          </a:xfrm>
          <a:prstGeom prst="rect">
            <a:avLst/>
          </a:prstGeom>
          <a:noFill/>
        </p:spPr>
        <p:txBody>
          <a:bodyPr wrap="none" rtlCol="0">
            <a:spAutoFit/>
          </a:bodyPr>
          <a:lstStyle/>
          <a:p>
            <a:r>
              <a:rPr lang="en-US" sz="800" dirty="0">
                <a:solidFill>
                  <a:schemeClr val="bg1"/>
                </a:solidFill>
              </a:rPr>
              <a:t>Source: </a:t>
            </a:r>
            <a:r>
              <a:rPr lang="en-US" sz="800" dirty="0" err="1">
                <a:solidFill>
                  <a:schemeClr val="bg1"/>
                </a:solidFill>
              </a:rPr>
              <a:t>NinDerryStudios</a:t>
            </a:r>
            <a:endParaRPr lang="en-US" sz="800" dirty="0">
              <a:solidFill>
                <a:schemeClr val="bg1"/>
              </a:solidFill>
            </a:endParaRPr>
          </a:p>
        </p:txBody>
      </p:sp>
    </p:spTree>
  </p:cSld>
  <p:clrMapOvr>
    <a:masterClrMapping/>
  </p:clrMapOvr>
</p:sld>
</file>

<file path=ppt/theme/theme1.xml><?xml version="1.0" encoding="utf-8"?>
<a:theme xmlns:a="http://schemas.openxmlformats.org/drawingml/2006/main" name="Curiscope Red">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1400</Words>
  <Application>Microsoft Macintosh PowerPoint</Application>
  <PresentationFormat>On-screen Show (16:9)</PresentationFormat>
  <Paragraphs>159</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Narrow</vt:lpstr>
      <vt:lpstr>Calibri</vt:lpstr>
      <vt:lpstr>Nunito</vt:lpstr>
      <vt:lpstr>Questrial</vt:lpstr>
      <vt:lpstr>Roboto</vt:lpstr>
      <vt:lpstr>Curiscope Red</vt:lpstr>
      <vt:lpstr>The Skeletal System  Middle / Intermediate Years</vt:lpstr>
      <vt:lpstr>PowerPoint Presentation</vt:lpstr>
      <vt:lpstr>PowerPoint Presentation</vt:lpstr>
      <vt:lpstr>The human skeleton</vt:lpstr>
      <vt:lpstr>Why so many bones?</vt:lpstr>
      <vt:lpstr>Little bones</vt:lpstr>
      <vt:lpstr>Large bones</vt:lpstr>
      <vt:lpstr>Why do we need a skeleton?</vt:lpstr>
      <vt:lpstr>Protection</vt:lpstr>
      <vt:lpstr>Support</vt:lpstr>
      <vt:lpstr>Movement</vt:lpstr>
      <vt:lpstr>Movement</vt:lpstr>
      <vt:lpstr>X-RAYS</vt:lpstr>
      <vt:lpstr>The Virtuali-tee</vt:lpstr>
      <vt:lpstr>What is the Virtuali-Tee?</vt:lpstr>
      <vt:lpstr>Step 1 - Getting started</vt:lpstr>
      <vt:lpstr>Step 2 - Wow, the organs look amazing…now what!?</vt:lpstr>
      <vt:lpstr>Step 3 - Surprise! Meet Hans Glover….your virtual expert on the body! </vt:lpstr>
      <vt:lpstr>Getting into your skeletal system</vt:lpstr>
      <vt:lpstr>Discovering your bones</vt:lpstr>
      <vt:lpstr>Label the skeletal system</vt:lpstr>
      <vt:lpstr>What are bones made out of?</vt:lpstr>
      <vt:lpstr>What is inside a bone?</vt:lpstr>
      <vt:lpstr>Review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Skeletal System  Primary/Elementary Resource</dc:title>
  <cp:lastModifiedBy>Edward Barton</cp:lastModifiedBy>
  <cp:revision>20</cp:revision>
  <dcterms:modified xsi:type="dcterms:W3CDTF">2020-03-26T22:42:48Z</dcterms:modified>
</cp:coreProperties>
</file>