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22"/>
  </p:notesMasterIdLst>
  <p:sldIdLst>
    <p:sldId id="256" r:id="rId2"/>
    <p:sldId id="257" r:id="rId3"/>
    <p:sldId id="258" r:id="rId4"/>
    <p:sldId id="260" r:id="rId5"/>
    <p:sldId id="261" r:id="rId6"/>
    <p:sldId id="262" r:id="rId7"/>
    <p:sldId id="263" r:id="rId8"/>
    <p:sldId id="264" r:id="rId9"/>
    <p:sldId id="265" r:id="rId10"/>
    <p:sldId id="266" r:id="rId11"/>
    <p:sldId id="268" r:id="rId12"/>
    <p:sldId id="269" r:id="rId13"/>
    <p:sldId id="267" r:id="rId14"/>
    <p:sldId id="259" r:id="rId15"/>
    <p:sldId id="272" r:id="rId16"/>
    <p:sldId id="277" r:id="rId17"/>
    <p:sldId id="276" r:id="rId18"/>
    <p:sldId id="270" r:id="rId19"/>
    <p:sldId id="274" r:id="rId20"/>
    <p:sldId id="275"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26"/>
  </p:normalViewPr>
  <p:slideViewPr>
    <p:cSldViewPr snapToGrid="0" snapToObjects="1">
      <p:cViewPr varScale="1">
        <p:scale>
          <a:sx n="161" d="100"/>
          <a:sy n="161" d="100"/>
        </p:scale>
        <p:origin x="78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be1d03ca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be1d03ca3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41" name="Google Shape;14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59" name="Google Shape;15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67" name="Google Shape;16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51" name="Google Shape;15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91" name="Google Shape;9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07" name="Google Shape;20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07" name="Google Shape;20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0831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07" name="Google Shape;20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1210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2" name="Google Shape;1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be1d03ca3_0_5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89" name="Google Shape;189;g3be1d03ca3_0_5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470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76" name="Google Shape;7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be1d03ca3_0_5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89" name="Google Shape;189;g3be1d03ca3_0_5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5803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4" name="Google Shape;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Google Shape;9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be1d03ca3_0_1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05" name="Google Shape;105;g3be1d03ca3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be1d03ca3_0_1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13" name="Google Shape;113;g3be1d03ca3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be1d03ca3_0_1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20" name="Google Shape;120;g3be1d03ca3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be1d03ca3_0_1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27" name="Google Shape;127;g3be1d03ca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be1d03ca3_0_1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34" name="Google Shape;134;g3be1d03ca3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311700" y="468300"/>
            <a:ext cx="8520600" cy="6381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311700" y="2175450"/>
            <a:ext cx="8520600" cy="7926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2" name="Google Shape;5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30200" algn="ctr">
              <a:spcBef>
                <a:spcPts val="1600"/>
              </a:spcBef>
              <a:spcAft>
                <a:spcPts val="0"/>
              </a:spcAft>
              <a:buSzPts val="1600"/>
              <a:buChar char="○"/>
              <a:defRPr/>
            </a:lvl2pPr>
            <a:lvl3pPr marL="1371600" lvl="2" indent="-317500" algn="ctr">
              <a:spcBef>
                <a:spcPts val="1600"/>
              </a:spcBef>
              <a:spcAft>
                <a:spcPts val="0"/>
              </a:spcAft>
              <a:buSzPts val="1400"/>
              <a:buChar char="■"/>
              <a:defRPr/>
            </a:lvl3pPr>
            <a:lvl4pPr marL="1828800" lvl="3" indent="-304800" algn="ctr">
              <a:spcBef>
                <a:spcPts val="1600"/>
              </a:spcBef>
              <a:spcAft>
                <a:spcPts val="0"/>
              </a:spcAft>
              <a:buSzPts val="1200"/>
              <a:buChar char="●"/>
              <a:defRPr/>
            </a:lvl4pPr>
            <a:lvl5pPr marL="2286000" lvl="4" indent="-304800" algn="ctr">
              <a:spcBef>
                <a:spcPts val="1600"/>
              </a:spcBef>
              <a:spcAft>
                <a:spcPts val="0"/>
              </a:spcAft>
              <a:buSzPts val="1200"/>
              <a:buChar char="○"/>
              <a:defRPr/>
            </a:lvl5pPr>
            <a:lvl6pPr marL="2743200" lvl="5" indent="-304800" algn="ctr">
              <a:spcBef>
                <a:spcPts val="1600"/>
              </a:spcBef>
              <a:spcAft>
                <a:spcPts val="0"/>
              </a:spcAft>
              <a:buSzPts val="1200"/>
              <a:buChar char="■"/>
              <a:defRPr/>
            </a:lvl6pPr>
            <a:lvl7pPr marL="3200400" lvl="6" indent="-304800" algn="ctr">
              <a:spcBef>
                <a:spcPts val="1600"/>
              </a:spcBef>
              <a:spcAft>
                <a:spcPts val="0"/>
              </a:spcAft>
              <a:buSzPts val="1200"/>
              <a:buChar char="●"/>
              <a:defRPr/>
            </a:lvl7pPr>
            <a:lvl8pPr marL="3657600" lvl="7" indent="-304800" algn="ctr">
              <a:spcBef>
                <a:spcPts val="1600"/>
              </a:spcBef>
              <a:spcAft>
                <a:spcPts val="0"/>
              </a:spcAft>
              <a:buSzPts val="1200"/>
              <a:buChar char="○"/>
              <a:defRPr/>
            </a:lvl8pPr>
            <a:lvl9pPr marL="4114800" lvl="8" indent="-304800" algn="ctr">
              <a:spcBef>
                <a:spcPts val="1600"/>
              </a:spcBef>
              <a:spcAft>
                <a:spcPts val="1600"/>
              </a:spcAft>
              <a:buSzPts val="1200"/>
              <a:buChar char="■"/>
              <a:defRPr/>
            </a:lvl9pPr>
          </a:lstStyle>
          <a:p>
            <a:endParaRPr/>
          </a:p>
        </p:txBody>
      </p:sp>
      <p:sp>
        <p:nvSpPr>
          <p:cNvPr id="53" name="Google Shape;53;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
        <p:cNvGrpSpPr/>
        <p:nvPr/>
      </p:nvGrpSpPr>
      <p:grpSpPr>
        <a:xfrm>
          <a:off x="0" y="0"/>
          <a:ext cx="0" cy="0"/>
          <a:chOff x="0" y="0"/>
          <a:chExt cx="0" cy="0"/>
        </a:xfrm>
      </p:grpSpPr>
      <p:sp>
        <p:nvSpPr>
          <p:cNvPr id="57" name="Google Shape;57;p13"/>
          <p:cNvSpPr txBox="1">
            <a:spLocks noGrp="1"/>
          </p:cNvSpPr>
          <p:nvPr>
            <p:ph type="title"/>
          </p:nvPr>
        </p:nvSpPr>
        <p:spPr>
          <a:xfrm>
            <a:off x="856060" y="463889"/>
            <a:ext cx="7429500" cy="11091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lt1"/>
              </a:buClr>
              <a:buSzPts val="1600"/>
              <a:buFont typeface="Roboto"/>
              <a:buNone/>
              <a:defRPr sz="1600" i="0" u="none" strike="noStrike" cap="none">
                <a:solidFill>
                  <a:schemeClr val="lt1"/>
                </a:solidFill>
                <a:latin typeface="Roboto"/>
                <a:ea typeface="Roboto"/>
                <a:cs typeface="Roboto"/>
                <a:sym typeface="Robot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58" name="Google Shape;58;p13"/>
          <p:cNvSpPr txBox="1">
            <a:spLocks noGrp="1"/>
          </p:cNvSpPr>
          <p:nvPr>
            <p:ph type="body" idx="1"/>
          </p:nvPr>
        </p:nvSpPr>
        <p:spPr>
          <a:xfrm>
            <a:off x="856059" y="1687115"/>
            <a:ext cx="7429500" cy="2656500"/>
          </a:xfrm>
          <a:prstGeom prst="rect">
            <a:avLst/>
          </a:prstGeom>
          <a:noFill/>
          <a:ln>
            <a:noFill/>
          </a:ln>
        </p:spPr>
        <p:txBody>
          <a:bodyPr spcFirstLastPara="1" wrap="square" lIns="68575" tIns="34275" rIns="68575" bIns="34275" anchor="t" anchorCtr="0"/>
          <a:lstStyle>
            <a:lvl1pPr marL="457200" marR="0" lvl="0" indent="-330200" algn="l" rtl="0">
              <a:lnSpc>
                <a:spcPct val="120000"/>
              </a:lnSpc>
              <a:spcBef>
                <a:spcPts val="800"/>
              </a:spcBef>
              <a:spcAft>
                <a:spcPts val="0"/>
              </a:spcAft>
              <a:buClr>
                <a:schemeClr val="lt1"/>
              </a:buClr>
              <a:buSzPts val="1600"/>
              <a:buFont typeface="Roboto"/>
              <a:buChar char="•"/>
              <a:defRPr sz="1600" i="0" u="none" strike="noStrike" cap="none">
                <a:solidFill>
                  <a:schemeClr val="lt1"/>
                </a:solidFill>
                <a:latin typeface="Roboto"/>
                <a:ea typeface="Roboto"/>
                <a:cs typeface="Roboto"/>
                <a:sym typeface="Roboto"/>
              </a:defRPr>
            </a:lvl1pPr>
            <a:lvl2pPr marL="914400" marR="0" lvl="1" indent="-330200" algn="l" rtl="0">
              <a:lnSpc>
                <a:spcPct val="120000"/>
              </a:lnSpc>
              <a:spcBef>
                <a:spcPts val="1600"/>
              </a:spcBef>
              <a:spcAft>
                <a:spcPts val="0"/>
              </a:spcAft>
              <a:buClr>
                <a:schemeClr val="lt1"/>
              </a:buClr>
              <a:buSzPts val="1600"/>
              <a:buFont typeface="Roboto"/>
              <a:buChar char="•"/>
              <a:defRPr i="0" u="none" strike="noStrike" cap="none">
                <a:solidFill>
                  <a:schemeClr val="lt1"/>
                </a:solidFill>
                <a:latin typeface="Roboto"/>
                <a:ea typeface="Roboto"/>
                <a:cs typeface="Roboto"/>
                <a:sym typeface="Roboto"/>
              </a:defRPr>
            </a:lvl2pPr>
            <a:lvl3pPr marL="1371600" marR="0" lvl="2" indent="-304800" algn="l" rtl="0">
              <a:lnSpc>
                <a:spcPct val="120000"/>
              </a:lnSpc>
              <a:spcBef>
                <a:spcPts val="1600"/>
              </a:spcBef>
              <a:spcAft>
                <a:spcPts val="0"/>
              </a:spcAft>
              <a:buClr>
                <a:schemeClr val="lt1"/>
              </a:buClr>
              <a:buSzPts val="1200"/>
              <a:buFont typeface="Roboto"/>
              <a:buChar char="•"/>
              <a:defRPr sz="1200" i="0" u="none" strike="noStrike" cap="none">
                <a:solidFill>
                  <a:schemeClr val="lt1"/>
                </a:solidFill>
                <a:latin typeface="Roboto"/>
                <a:ea typeface="Roboto"/>
                <a:cs typeface="Roboto"/>
                <a:sym typeface="Roboto"/>
              </a:defRPr>
            </a:lvl3pPr>
            <a:lvl4pPr marL="1828800" marR="0" lvl="3" indent="-323850" algn="l" rtl="0">
              <a:lnSpc>
                <a:spcPct val="120000"/>
              </a:lnSpc>
              <a:spcBef>
                <a:spcPts val="1600"/>
              </a:spcBef>
              <a:spcAft>
                <a:spcPts val="0"/>
              </a:spcAft>
              <a:buClr>
                <a:schemeClr val="lt1"/>
              </a:buClr>
              <a:buSzPts val="1500"/>
              <a:buFont typeface="Roboto"/>
              <a:buChar char="•"/>
              <a:defRPr sz="1200" i="0" u="none" strike="noStrike" cap="none">
                <a:solidFill>
                  <a:schemeClr val="lt1"/>
                </a:solidFill>
                <a:latin typeface="Roboto"/>
                <a:ea typeface="Roboto"/>
                <a:cs typeface="Roboto"/>
                <a:sym typeface="Roboto"/>
              </a:defRPr>
            </a:lvl4pPr>
            <a:lvl5pPr marL="2286000" marR="0" lvl="4" indent="-323850" algn="l" rtl="0">
              <a:lnSpc>
                <a:spcPct val="120000"/>
              </a:lnSpc>
              <a:spcBef>
                <a:spcPts val="1600"/>
              </a:spcBef>
              <a:spcAft>
                <a:spcPts val="0"/>
              </a:spcAft>
              <a:buClr>
                <a:schemeClr val="lt1"/>
              </a:buClr>
              <a:buSzPts val="1500"/>
              <a:buFont typeface="Roboto"/>
              <a:buChar char="•"/>
              <a:defRPr sz="1200" i="0" u="none" strike="noStrike" cap="none">
                <a:solidFill>
                  <a:schemeClr val="lt1"/>
                </a:solidFill>
                <a:latin typeface="Roboto"/>
                <a:ea typeface="Roboto"/>
                <a:cs typeface="Roboto"/>
                <a:sym typeface="Roboto"/>
              </a:defRPr>
            </a:lvl5pPr>
            <a:lvl6pPr marL="2743200" marR="0" lvl="5" indent="-311150" algn="l" rtl="0">
              <a:lnSpc>
                <a:spcPct val="120000"/>
              </a:lnSpc>
              <a:spcBef>
                <a:spcPts val="1600"/>
              </a:spcBef>
              <a:spcAft>
                <a:spcPts val="0"/>
              </a:spcAft>
              <a:buClr>
                <a:schemeClr val="lt1"/>
              </a:buClr>
              <a:buSzPts val="1300"/>
              <a:buFont typeface="Roboto"/>
              <a:buChar char="•"/>
              <a:defRPr sz="1100" i="0" u="none" strike="noStrike" cap="none">
                <a:solidFill>
                  <a:schemeClr val="lt1"/>
                </a:solidFill>
                <a:latin typeface="Roboto"/>
                <a:ea typeface="Roboto"/>
                <a:cs typeface="Roboto"/>
                <a:sym typeface="Roboto"/>
              </a:defRPr>
            </a:lvl6pPr>
            <a:lvl7pPr marL="3200400" marR="0" lvl="6" indent="-311150" algn="l" rtl="0">
              <a:lnSpc>
                <a:spcPct val="120000"/>
              </a:lnSpc>
              <a:spcBef>
                <a:spcPts val="1600"/>
              </a:spcBef>
              <a:spcAft>
                <a:spcPts val="0"/>
              </a:spcAft>
              <a:buClr>
                <a:schemeClr val="lt1"/>
              </a:buClr>
              <a:buSzPts val="1300"/>
              <a:buFont typeface="Roboto"/>
              <a:buChar char="•"/>
              <a:defRPr sz="1100" i="0" u="none" strike="noStrike" cap="none">
                <a:solidFill>
                  <a:schemeClr val="lt1"/>
                </a:solidFill>
                <a:latin typeface="Roboto"/>
                <a:ea typeface="Roboto"/>
                <a:cs typeface="Roboto"/>
                <a:sym typeface="Roboto"/>
              </a:defRPr>
            </a:lvl7pPr>
            <a:lvl8pPr marL="3657600" marR="0" lvl="7" indent="-311150" algn="l" rtl="0">
              <a:lnSpc>
                <a:spcPct val="120000"/>
              </a:lnSpc>
              <a:spcBef>
                <a:spcPts val="1600"/>
              </a:spcBef>
              <a:spcAft>
                <a:spcPts val="0"/>
              </a:spcAft>
              <a:buClr>
                <a:schemeClr val="lt1"/>
              </a:buClr>
              <a:buSzPts val="1300"/>
              <a:buFont typeface="Roboto"/>
              <a:buChar char="•"/>
              <a:defRPr sz="1100" i="0" u="none" strike="noStrike" cap="none">
                <a:solidFill>
                  <a:schemeClr val="lt1"/>
                </a:solidFill>
                <a:latin typeface="Roboto"/>
                <a:ea typeface="Roboto"/>
                <a:cs typeface="Roboto"/>
                <a:sym typeface="Roboto"/>
              </a:defRPr>
            </a:lvl8pPr>
            <a:lvl9pPr marL="4114800" marR="0" lvl="8" indent="-311150" algn="l" rtl="0">
              <a:lnSpc>
                <a:spcPct val="120000"/>
              </a:lnSpc>
              <a:spcBef>
                <a:spcPts val="1600"/>
              </a:spcBef>
              <a:spcAft>
                <a:spcPts val="1600"/>
              </a:spcAft>
              <a:buClr>
                <a:schemeClr val="lt1"/>
              </a:buClr>
              <a:buSzPts val="1300"/>
              <a:buFont typeface="Roboto"/>
              <a:buChar char="•"/>
              <a:defRPr sz="1100" i="0" u="none" strike="noStrike" cap="none">
                <a:solidFill>
                  <a:schemeClr val="lt1"/>
                </a:solidFill>
                <a:latin typeface="Roboto"/>
                <a:ea typeface="Roboto"/>
                <a:cs typeface="Roboto"/>
                <a:sym typeface="Roboto"/>
              </a:defRPr>
            </a:lvl9pPr>
          </a:lstStyle>
          <a:p>
            <a:endParaRPr/>
          </a:p>
        </p:txBody>
      </p:sp>
      <p:sp>
        <p:nvSpPr>
          <p:cNvPr id="59" name="Google Shape;59;p13"/>
          <p:cNvSpPr txBox="1">
            <a:spLocks noGrp="1"/>
          </p:cNvSpPr>
          <p:nvPr>
            <p:ph type="dt" idx="10"/>
          </p:nvPr>
        </p:nvSpPr>
        <p:spPr>
          <a:xfrm>
            <a:off x="5592691" y="4412457"/>
            <a:ext cx="2057400" cy="273900"/>
          </a:xfrm>
          <a:prstGeom prst="rect">
            <a:avLst/>
          </a:prstGeom>
          <a:noFill/>
          <a:ln>
            <a:noFill/>
          </a:ln>
        </p:spPr>
        <p:txBody>
          <a:bodyPr spcFirstLastPara="1" wrap="square" lIns="68575" tIns="34275" rIns="68575" bIns="34275" anchor="ctr" anchorCtr="0"/>
          <a:lstStyle>
            <a:lvl1pPr marR="0" lvl="0" algn="r" rtl="0">
              <a:spcBef>
                <a:spcPts val="0"/>
              </a:spcBef>
              <a:spcAft>
                <a:spcPts val="0"/>
              </a:spcAft>
              <a:buSzPts val="1100"/>
              <a:buFont typeface="Roboto"/>
              <a:buNone/>
              <a:defRPr sz="800">
                <a:solidFill>
                  <a:schemeClr val="lt1"/>
                </a:solidFill>
                <a:latin typeface="Roboto"/>
                <a:ea typeface="Roboto"/>
                <a:cs typeface="Roboto"/>
                <a:sym typeface="Roboto"/>
              </a:defRPr>
            </a:lvl1pPr>
            <a:lvl2pPr marR="0" lvl="1"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0" name="Google Shape;60;p13"/>
          <p:cNvSpPr txBox="1">
            <a:spLocks noGrp="1"/>
          </p:cNvSpPr>
          <p:nvPr>
            <p:ph type="ftr" idx="11"/>
          </p:nvPr>
        </p:nvSpPr>
        <p:spPr>
          <a:xfrm>
            <a:off x="856058" y="4412456"/>
            <a:ext cx="4679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Font typeface="Roboto"/>
              <a:buNone/>
              <a:defRPr sz="800" cap="none">
                <a:solidFill>
                  <a:schemeClr val="lt1"/>
                </a:solidFill>
                <a:latin typeface="Roboto"/>
                <a:ea typeface="Roboto"/>
                <a:cs typeface="Roboto"/>
                <a:sym typeface="Roboto"/>
              </a:defRPr>
            </a:lvl1pPr>
            <a:lvl2pPr marR="0" lvl="1"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1" name="Google Shape;61;p13"/>
          <p:cNvSpPr txBox="1">
            <a:spLocks noGrp="1"/>
          </p:cNvSpPr>
          <p:nvPr>
            <p:ph type="sldNum" idx="12"/>
          </p:nvPr>
        </p:nvSpPr>
        <p:spPr>
          <a:xfrm>
            <a:off x="7707241" y="4412455"/>
            <a:ext cx="578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chemeClr val="lt1"/>
                </a:solidFill>
                <a:latin typeface="Questrial"/>
                <a:ea typeface="Questrial"/>
                <a:cs typeface="Questrial"/>
                <a:sym typeface="Questrial"/>
              </a:defRPr>
            </a:lvl1pPr>
            <a:lvl2pPr marL="0" marR="0" lvl="1" indent="0" algn="r" rtl="0">
              <a:spcBef>
                <a:spcPts val="0"/>
              </a:spcBef>
              <a:buNone/>
              <a:defRPr sz="800">
                <a:solidFill>
                  <a:schemeClr val="lt1"/>
                </a:solidFill>
                <a:latin typeface="Questrial"/>
                <a:ea typeface="Questrial"/>
                <a:cs typeface="Questrial"/>
                <a:sym typeface="Questrial"/>
              </a:defRPr>
            </a:lvl2pPr>
            <a:lvl3pPr marL="0" marR="0" lvl="2" indent="0" algn="r" rtl="0">
              <a:spcBef>
                <a:spcPts val="0"/>
              </a:spcBef>
              <a:buNone/>
              <a:defRPr sz="800">
                <a:solidFill>
                  <a:schemeClr val="lt1"/>
                </a:solidFill>
                <a:latin typeface="Questrial"/>
                <a:ea typeface="Questrial"/>
                <a:cs typeface="Questrial"/>
                <a:sym typeface="Questrial"/>
              </a:defRPr>
            </a:lvl3pPr>
            <a:lvl4pPr marL="0" marR="0" lvl="3" indent="0" algn="r" rtl="0">
              <a:spcBef>
                <a:spcPts val="0"/>
              </a:spcBef>
              <a:buNone/>
              <a:defRPr sz="800">
                <a:solidFill>
                  <a:schemeClr val="lt1"/>
                </a:solidFill>
                <a:latin typeface="Questrial"/>
                <a:ea typeface="Questrial"/>
                <a:cs typeface="Questrial"/>
                <a:sym typeface="Questrial"/>
              </a:defRPr>
            </a:lvl4pPr>
            <a:lvl5pPr marL="0" marR="0" lvl="4" indent="0" algn="r" rtl="0">
              <a:spcBef>
                <a:spcPts val="0"/>
              </a:spcBef>
              <a:buNone/>
              <a:defRPr sz="800">
                <a:solidFill>
                  <a:schemeClr val="lt1"/>
                </a:solidFill>
                <a:latin typeface="Questrial"/>
                <a:ea typeface="Questrial"/>
                <a:cs typeface="Questrial"/>
                <a:sym typeface="Questrial"/>
              </a:defRPr>
            </a:lvl5pPr>
            <a:lvl6pPr marL="0" marR="0" lvl="5" indent="0" algn="r" rtl="0">
              <a:spcBef>
                <a:spcPts val="0"/>
              </a:spcBef>
              <a:buNone/>
              <a:defRPr sz="800">
                <a:solidFill>
                  <a:schemeClr val="lt1"/>
                </a:solidFill>
                <a:latin typeface="Questrial"/>
                <a:ea typeface="Questrial"/>
                <a:cs typeface="Questrial"/>
                <a:sym typeface="Questrial"/>
              </a:defRPr>
            </a:lvl6pPr>
            <a:lvl7pPr marL="0" marR="0" lvl="6" indent="0" algn="r" rtl="0">
              <a:spcBef>
                <a:spcPts val="0"/>
              </a:spcBef>
              <a:buNone/>
              <a:defRPr sz="800">
                <a:solidFill>
                  <a:schemeClr val="lt1"/>
                </a:solidFill>
                <a:latin typeface="Questrial"/>
                <a:ea typeface="Questrial"/>
                <a:cs typeface="Questrial"/>
                <a:sym typeface="Questrial"/>
              </a:defRPr>
            </a:lvl7pPr>
            <a:lvl8pPr marL="0" marR="0" lvl="7" indent="0" algn="r" rtl="0">
              <a:spcBef>
                <a:spcPts val="0"/>
              </a:spcBef>
              <a:buNone/>
              <a:defRPr sz="800">
                <a:solidFill>
                  <a:schemeClr val="lt1"/>
                </a:solidFill>
                <a:latin typeface="Questrial"/>
                <a:ea typeface="Questrial"/>
                <a:cs typeface="Questrial"/>
                <a:sym typeface="Questrial"/>
              </a:defRPr>
            </a:lvl8pPr>
            <a:lvl9pPr marL="0" marR="0" lvl="8" indent="0" algn="r" rtl="0">
              <a:spcBef>
                <a:spcPts val="0"/>
              </a:spcBef>
              <a:buNone/>
              <a:defRPr sz="800">
                <a:solidFill>
                  <a:schemeClr val="lt1"/>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AUTOLAYOUT_4">
    <p:bg>
      <p:bgPr>
        <a:solidFill>
          <a:srgbClr val="FFFFFF"/>
        </a:solidFill>
        <a:effectLst/>
      </p:bgPr>
    </p:bg>
    <p:spTree>
      <p:nvGrpSpPr>
        <p:cNvPr id="1" name="Shape 62"/>
        <p:cNvGrpSpPr/>
        <p:nvPr/>
      </p:nvGrpSpPr>
      <p:grpSpPr>
        <a:xfrm>
          <a:off x="0" y="0"/>
          <a:ext cx="0" cy="0"/>
          <a:chOff x="0" y="0"/>
          <a:chExt cx="0" cy="0"/>
        </a:xfrm>
      </p:grpSpPr>
      <p:sp>
        <p:nvSpPr>
          <p:cNvPr id="63" name="Google Shape;63;p14"/>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4" name="Google Shape;64;p14"/>
          <p:cNvSpPr txBox="1">
            <a:spLocks noGrp="1"/>
          </p:cNvSpPr>
          <p:nvPr>
            <p:ph type="ctrTitle"/>
          </p:nvPr>
        </p:nvSpPr>
        <p:spPr>
          <a:xfrm>
            <a:off x="1837575" y="1251525"/>
            <a:ext cx="5445900" cy="2640600"/>
          </a:xfrm>
          <a:prstGeom prst="rect">
            <a:avLst/>
          </a:prstGeom>
          <a:noFill/>
        </p:spPr>
        <p:txBody>
          <a:bodyPr spcFirstLastPara="1" wrap="square" lIns="91425" tIns="91425" rIns="91425" bIns="91425" anchor="ctr" anchorCtr="0"/>
          <a:lstStyle>
            <a:lvl1pPr lvl="0" algn="ctr" rtl="0">
              <a:lnSpc>
                <a:spcPct val="100000"/>
              </a:lnSpc>
              <a:spcBef>
                <a:spcPts val="0"/>
              </a:spcBef>
              <a:spcAft>
                <a:spcPts val="0"/>
              </a:spcAft>
              <a:buClr>
                <a:srgbClr val="FFFFFF"/>
              </a:buClr>
              <a:buSzPts val="4000"/>
              <a:buNone/>
              <a:defRPr sz="4000" b="1">
                <a:solidFill>
                  <a:srgbClr val="FFFFFF"/>
                </a:solidFill>
              </a:defRPr>
            </a:lvl1pPr>
            <a:lvl2pPr lvl="1" algn="ctr" rtl="0">
              <a:lnSpc>
                <a:spcPct val="100000"/>
              </a:lnSpc>
              <a:spcBef>
                <a:spcPts val="0"/>
              </a:spcBef>
              <a:spcAft>
                <a:spcPts val="0"/>
              </a:spcAft>
              <a:buClr>
                <a:srgbClr val="FFFFFF"/>
              </a:buClr>
              <a:buSzPts val="4000"/>
              <a:buNone/>
              <a:defRPr sz="4000" b="1">
                <a:solidFill>
                  <a:srgbClr val="FFFFFF"/>
                </a:solidFill>
              </a:defRPr>
            </a:lvl2pPr>
            <a:lvl3pPr lvl="2" algn="ctr" rtl="0">
              <a:lnSpc>
                <a:spcPct val="100000"/>
              </a:lnSpc>
              <a:spcBef>
                <a:spcPts val="0"/>
              </a:spcBef>
              <a:spcAft>
                <a:spcPts val="0"/>
              </a:spcAft>
              <a:buClr>
                <a:srgbClr val="FFFFFF"/>
              </a:buClr>
              <a:buSzPts val="4000"/>
              <a:buNone/>
              <a:defRPr sz="4000" b="1">
                <a:solidFill>
                  <a:srgbClr val="FFFFFF"/>
                </a:solidFill>
              </a:defRPr>
            </a:lvl3pPr>
            <a:lvl4pPr lvl="3" algn="ctr" rtl="0">
              <a:lnSpc>
                <a:spcPct val="100000"/>
              </a:lnSpc>
              <a:spcBef>
                <a:spcPts val="0"/>
              </a:spcBef>
              <a:spcAft>
                <a:spcPts val="0"/>
              </a:spcAft>
              <a:buClr>
                <a:srgbClr val="FFFFFF"/>
              </a:buClr>
              <a:buSzPts val="4000"/>
              <a:buNone/>
              <a:defRPr sz="4000" b="1">
                <a:solidFill>
                  <a:srgbClr val="FFFFFF"/>
                </a:solidFill>
              </a:defRPr>
            </a:lvl4pPr>
            <a:lvl5pPr lvl="4" algn="ctr" rtl="0">
              <a:lnSpc>
                <a:spcPct val="100000"/>
              </a:lnSpc>
              <a:spcBef>
                <a:spcPts val="0"/>
              </a:spcBef>
              <a:spcAft>
                <a:spcPts val="0"/>
              </a:spcAft>
              <a:buClr>
                <a:srgbClr val="FFFFFF"/>
              </a:buClr>
              <a:buSzPts val="4000"/>
              <a:buNone/>
              <a:defRPr sz="4000" b="1">
                <a:solidFill>
                  <a:srgbClr val="FFFFFF"/>
                </a:solidFill>
              </a:defRPr>
            </a:lvl5pPr>
            <a:lvl6pPr lvl="5" algn="ctr" rtl="0">
              <a:lnSpc>
                <a:spcPct val="100000"/>
              </a:lnSpc>
              <a:spcBef>
                <a:spcPts val="0"/>
              </a:spcBef>
              <a:spcAft>
                <a:spcPts val="0"/>
              </a:spcAft>
              <a:buClr>
                <a:srgbClr val="FFFFFF"/>
              </a:buClr>
              <a:buSzPts val="4000"/>
              <a:buNone/>
              <a:defRPr sz="4000" b="1">
                <a:solidFill>
                  <a:srgbClr val="FFFFFF"/>
                </a:solidFill>
              </a:defRPr>
            </a:lvl6pPr>
            <a:lvl7pPr lvl="6" algn="ctr" rtl="0">
              <a:lnSpc>
                <a:spcPct val="100000"/>
              </a:lnSpc>
              <a:spcBef>
                <a:spcPts val="0"/>
              </a:spcBef>
              <a:spcAft>
                <a:spcPts val="0"/>
              </a:spcAft>
              <a:buClr>
                <a:srgbClr val="FFFFFF"/>
              </a:buClr>
              <a:buSzPts val="4000"/>
              <a:buNone/>
              <a:defRPr sz="4000" b="1">
                <a:solidFill>
                  <a:srgbClr val="FFFFFF"/>
                </a:solidFill>
              </a:defRPr>
            </a:lvl7pPr>
            <a:lvl8pPr lvl="7" algn="ctr" rtl="0">
              <a:lnSpc>
                <a:spcPct val="100000"/>
              </a:lnSpc>
              <a:spcBef>
                <a:spcPts val="0"/>
              </a:spcBef>
              <a:spcAft>
                <a:spcPts val="0"/>
              </a:spcAft>
              <a:buClr>
                <a:srgbClr val="FFFFFF"/>
              </a:buClr>
              <a:buSzPts val="4000"/>
              <a:buNone/>
              <a:defRPr sz="4000" b="1">
                <a:solidFill>
                  <a:srgbClr val="FFFFFF"/>
                </a:solidFill>
              </a:defRPr>
            </a:lvl8pPr>
            <a:lvl9pPr lvl="8" algn="ctr" rtl="0">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65" name="Google Shape;65;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30200">
              <a:spcBef>
                <a:spcPts val="1600"/>
              </a:spcBef>
              <a:spcAft>
                <a:spcPts val="0"/>
              </a:spcAft>
              <a:buSzPts val="1600"/>
              <a:buChar char="○"/>
              <a:defRPr/>
            </a:lvl2pPr>
            <a:lvl3pPr marL="1371600" lvl="2" indent="-317500">
              <a:spcBef>
                <a:spcPts val="1600"/>
              </a:spcBef>
              <a:spcAft>
                <a:spcPts val="0"/>
              </a:spcAft>
              <a:buSzPts val="14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 name="Google Shape;43;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4" name="Google Shape;44;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30200">
              <a:spcBef>
                <a:spcPts val="1600"/>
              </a:spcBef>
              <a:spcAft>
                <a:spcPts val="0"/>
              </a:spcAft>
              <a:buSzPts val="1600"/>
              <a:buChar char="○"/>
              <a:defRPr/>
            </a:lvl2pPr>
            <a:lvl3pPr marL="1371600" lvl="2" indent="-317500">
              <a:spcBef>
                <a:spcPts val="1600"/>
              </a:spcBef>
              <a:spcAft>
                <a:spcPts val="0"/>
              </a:spcAft>
              <a:buSzPts val="14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46" name="Google Shape;4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9" name="Google Shape;49;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D6313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800"/>
              <a:buFont typeface="Roboto"/>
              <a:buNone/>
              <a:defRPr sz="2800">
                <a:solidFill>
                  <a:srgbClr val="FFFFFF"/>
                </a:solidFill>
                <a:latin typeface="Roboto"/>
                <a:ea typeface="Roboto"/>
                <a:cs typeface="Roboto"/>
                <a:sym typeface="Robo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rgbClr val="FFFFFF"/>
              </a:buClr>
              <a:buSzPts val="1800"/>
              <a:buFont typeface="Roboto"/>
              <a:buChar char="●"/>
              <a:defRPr sz="1800">
                <a:solidFill>
                  <a:srgbClr val="FFFFFF"/>
                </a:solidFill>
                <a:latin typeface="Roboto"/>
                <a:ea typeface="Roboto"/>
                <a:cs typeface="Roboto"/>
                <a:sym typeface="Roboto"/>
              </a:defRPr>
            </a:lvl1pPr>
            <a:lvl2pPr marL="914400" lvl="1" indent="-330200">
              <a:lnSpc>
                <a:spcPct val="115000"/>
              </a:lnSpc>
              <a:spcBef>
                <a:spcPts val="1600"/>
              </a:spcBef>
              <a:spcAft>
                <a:spcPts val="0"/>
              </a:spcAft>
              <a:buClr>
                <a:srgbClr val="FFFFFF"/>
              </a:buClr>
              <a:buSzPts val="1600"/>
              <a:buFont typeface="Roboto"/>
              <a:buChar char="○"/>
              <a:defRPr sz="1600">
                <a:solidFill>
                  <a:srgbClr val="FFFFFF"/>
                </a:solidFill>
                <a:latin typeface="Roboto"/>
                <a:ea typeface="Roboto"/>
                <a:cs typeface="Roboto"/>
                <a:sym typeface="Roboto"/>
              </a:defRPr>
            </a:lvl2pPr>
            <a:lvl3pPr marL="1371600" lvl="2" indent="-31750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marL="1828800" lvl="3"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marL="2286000" lvl="4"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marL="2743200" lvl="5"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marL="3200400" lvl="6"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marL="3657600" lvl="7"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marL="4114800" lvl="8" indent="-304800">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a:endParaRPr/>
          </a:p>
        </p:txBody>
      </p:sp>
      <p:sp>
        <p:nvSpPr>
          <p:cNvPr id="12" name="Google Shape;12;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GB"/>
              <a:t>‹#›</a:t>
            </a:fld>
            <a:endParaRPr/>
          </a:p>
        </p:txBody>
      </p:sp>
      <p:pic>
        <p:nvPicPr>
          <p:cNvPr id="13" name="Google Shape;13;p1"/>
          <p:cNvPicPr preferRelativeResize="0"/>
          <p:nvPr/>
        </p:nvPicPr>
        <p:blipFill>
          <a:blip r:embed="rId15">
            <a:alphaModFix/>
          </a:blip>
          <a:stretch>
            <a:fillRect/>
          </a:stretch>
        </p:blipFill>
        <p:spPr>
          <a:xfrm>
            <a:off x="2" y="4720250"/>
            <a:ext cx="1061322" cy="423250"/>
          </a:xfrm>
          <a:prstGeom prst="rect">
            <a:avLst/>
          </a:prstGeom>
          <a:noFill/>
          <a:ln>
            <a:noFill/>
          </a:ln>
        </p:spPr>
      </p:pic>
      <p:pic>
        <p:nvPicPr>
          <p:cNvPr id="14" name="Google Shape;14;p1"/>
          <p:cNvPicPr preferRelativeResize="0"/>
          <p:nvPr/>
        </p:nvPicPr>
        <p:blipFill>
          <a:blip r:embed="rId16">
            <a:alphaModFix amt="31000"/>
          </a:blip>
          <a:stretch>
            <a:fillRect/>
          </a:stretch>
        </p:blipFill>
        <p:spPr>
          <a:xfrm>
            <a:off x="-6" y="-60552"/>
            <a:ext cx="9144001" cy="520208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drive.google.com/drive/folders/17N-hPZnEAdBwevuxAYoTi-yasNatYQM9?usp=shari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www.sja.org.uk/sja/pdf/What-to-do-if-an-adult-is-having-a-heart-attack-first-aid-poster-2016.pdf"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hyperlink" Target="https://drive.google.com/drive/folders/17N-hPZnEAdBwevuxAYoTi-yasNatYQM9?usp=sharing" TargetMode="External"/><Relationship Id="rId4" Type="http://schemas.openxmlformats.org/officeDocument/2006/relationships/image" Target="../media/image22.tiff"/></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63131"/>
        </a:solidFill>
        <a:effectLst/>
      </p:bgPr>
    </p:bg>
    <p:spTree>
      <p:nvGrpSpPr>
        <p:cNvPr id="1" name="Shape 69"/>
        <p:cNvGrpSpPr/>
        <p:nvPr/>
      </p:nvGrpSpPr>
      <p:grpSpPr>
        <a:xfrm>
          <a:off x="0" y="0"/>
          <a:ext cx="0" cy="0"/>
          <a:chOff x="0" y="0"/>
          <a:chExt cx="0" cy="0"/>
        </a:xfrm>
      </p:grpSpPr>
      <p:pic>
        <p:nvPicPr>
          <p:cNvPr id="70" name="Google Shape;70;p15"/>
          <p:cNvPicPr preferRelativeResize="0"/>
          <p:nvPr/>
        </p:nvPicPr>
        <p:blipFill rotWithShape="1">
          <a:blip r:embed="rId3">
            <a:alphaModFix amt="50000"/>
          </a:blip>
          <a:srcRect t="7813" b="7813"/>
          <a:stretch/>
        </p:blipFill>
        <p:spPr>
          <a:xfrm>
            <a:off x="0" y="0"/>
            <a:ext cx="9144000" cy="5143498"/>
          </a:xfrm>
          <a:prstGeom prst="rect">
            <a:avLst/>
          </a:prstGeom>
          <a:noFill/>
          <a:ln>
            <a:noFill/>
          </a:ln>
        </p:spPr>
      </p:pic>
      <p:sp>
        <p:nvSpPr>
          <p:cNvPr id="71" name="Google Shape;71;p15"/>
          <p:cNvSpPr txBox="1">
            <a:spLocks noGrp="1"/>
          </p:cNvSpPr>
          <p:nvPr>
            <p:ph type="ctrTitle"/>
          </p:nvPr>
        </p:nvSpPr>
        <p:spPr>
          <a:xfrm>
            <a:off x="134125" y="149900"/>
            <a:ext cx="4641000" cy="81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400" dirty="0">
                <a:solidFill>
                  <a:srgbClr val="FFFFFF"/>
                </a:solidFill>
                <a:latin typeface="+mj-lt"/>
              </a:rPr>
              <a:t>The Circulatory System </a:t>
            </a:r>
            <a:endParaRPr sz="2400" dirty="0">
              <a:solidFill>
                <a:srgbClr val="FFFFFF"/>
              </a:solidFill>
              <a:latin typeface="+mj-lt"/>
            </a:endParaRPr>
          </a:p>
          <a:p>
            <a:pPr marL="0" lvl="0" indent="0" algn="l" rtl="0">
              <a:spcBef>
                <a:spcPts val="0"/>
              </a:spcBef>
              <a:spcAft>
                <a:spcPts val="0"/>
              </a:spcAft>
              <a:buNone/>
            </a:pPr>
            <a:r>
              <a:rPr lang="en-GB" sz="1800" dirty="0">
                <a:latin typeface="+mj-lt"/>
              </a:rPr>
              <a:t>Middle / Intermediate Years</a:t>
            </a:r>
            <a:endParaRPr sz="1800" dirty="0">
              <a:solidFill>
                <a:srgbClr val="FFFFFF"/>
              </a:solidFill>
              <a:latin typeface="+mj-lt"/>
            </a:endParaRPr>
          </a:p>
        </p:txBody>
      </p:sp>
      <p:sp>
        <p:nvSpPr>
          <p:cNvPr id="72" name="Google Shape;72;p15"/>
          <p:cNvSpPr txBox="1"/>
          <p:nvPr/>
        </p:nvSpPr>
        <p:spPr>
          <a:xfrm>
            <a:off x="113700" y="3718175"/>
            <a:ext cx="3322800" cy="952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GB">
                <a:solidFill>
                  <a:srgbClr val="FFFFFF"/>
                </a:solidFill>
                <a:latin typeface="+mj-lt"/>
                <a:ea typeface="Questrial"/>
                <a:cs typeface="Questrial"/>
                <a:sym typeface="Questrial"/>
              </a:rPr>
              <a:t>“The world is full of magic! We created the Virtuali-Tee and these resources to enable you to unlock the curiosity that exists within every student”</a:t>
            </a:r>
            <a:endParaRPr>
              <a:solidFill>
                <a:srgbClr val="FFFFFF"/>
              </a:solidFill>
              <a:latin typeface="+mj-lt"/>
              <a:ea typeface="Questrial"/>
              <a:cs typeface="Questrial"/>
              <a:sym typeface="Questrial"/>
            </a:endParaRPr>
          </a:p>
          <a:p>
            <a:pPr marL="0" lvl="0" indent="0" rtl="0">
              <a:spcBef>
                <a:spcPts val="0"/>
              </a:spcBef>
              <a:spcAft>
                <a:spcPts val="0"/>
              </a:spcAft>
              <a:buNone/>
            </a:pPr>
            <a:endParaRPr>
              <a:solidFill>
                <a:srgbClr val="FFFFFF"/>
              </a:solidFill>
              <a:latin typeface="+mj-lt"/>
              <a:ea typeface="Questrial"/>
              <a:cs typeface="Questrial"/>
              <a:sym typeface="Questrial"/>
            </a:endParaRPr>
          </a:p>
        </p:txBody>
      </p:sp>
      <p:pic>
        <p:nvPicPr>
          <p:cNvPr id="73" name="Google Shape;73;p15"/>
          <p:cNvPicPr preferRelativeResize="0"/>
          <p:nvPr/>
        </p:nvPicPr>
        <p:blipFill>
          <a:blip r:embed="rId4">
            <a:alphaModFix/>
          </a:blip>
          <a:stretch>
            <a:fillRect/>
          </a:stretch>
        </p:blipFill>
        <p:spPr>
          <a:xfrm>
            <a:off x="66302" y="4642075"/>
            <a:ext cx="1061322" cy="423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txBox="1">
            <a:spLocks noGrp="1"/>
          </p:cNvSpPr>
          <p:nvPr>
            <p:ph type="subTitle" idx="1"/>
          </p:nvPr>
        </p:nvSpPr>
        <p:spPr>
          <a:xfrm>
            <a:off x="311700" y="1642050"/>
            <a:ext cx="43812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dirty="0">
                <a:latin typeface="+mj-lt"/>
              </a:rPr>
              <a:t>Tap on the circulatory system hotspot and the app will isolate to just that system. See your heart beating!</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Tap on the         button to call Dr Hans, who will give you a guided tour!</a:t>
            </a:r>
            <a:endParaRPr dirty="0">
              <a:latin typeface="+mj-lt"/>
            </a:endParaRPr>
          </a:p>
          <a:p>
            <a:pPr marL="0" lvl="0" indent="0" rtl="0">
              <a:spcBef>
                <a:spcPts val="0"/>
              </a:spcBef>
              <a:spcAft>
                <a:spcPts val="0"/>
              </a:spcAft>
              <a:buNone/>
            </a:pPr>
            <a:endParaRPr lang="en-US"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Tap the         button if you would like subtitles.</a:t>
            </a:r>
            <a:endParaRPr dirty="0">
              <a:latin typeface="+mj-lt"/>
            </a:endParaRPr>
          </a:p>
          <a:p>
            <a:pPr marL="0" lvl="0" indent="0" rtl="0">
              <a:spcBef>
                <a:spcPts val="0"/>
              </a:spcBef>
              <a:spcAft>
                <a:spcPts val="0"/>
              </a:spcAft>
              <a:buClr>
                <a:schemeClr val="lt1"/>
              </a:buClr>
              <a:buSzPts val="2300"/>
              <a:buFont typeface="Arial"/>
              <a:buNone/>
            </a:pPr>
            <a:endParaRPr dirty="0">
              <a:latin typeface="+mj-lt"/>
            </a:endParaRPr>
          </a:p>
        </p:txBody>
      </p:sp>
      <p:pic>
        <p:nvPicPr>
          <p:cNvPr id="144" name="Google Shape;144;p25"/>
          <p:cNvPicPr preferRelativeResize="0"/>
          <p:nvPr/>
        </p:nvPicPr>
        <p:blipFill>
          <a:blip r:embed="rId3">
            <a:alphaModFix/>
          </a:blip>
          <a:stretch>
            <a:fillRect/>
          </a:stretch>
        </p:blipFill>
        <p:spPr>
          <a:xfrm>
            <a:off x="5938447" y="0"/>
            <a:ext cx="2485706" cy="5143499"/>
          </a:xfrm>
          <a:prstGeom prst="rect">
            <a:avLst/>
          </a:prstGeom>
          <a:noFill/>
          <a:ln>
            <a:noFill/>
          </a:ln>
        </p:spPr>
      </p:pic>
      <p:sp>
        <p:nvSpPr>
          <p:cNvPr id="145" name="Google Shape;145;p25"/>
          <p:cNvSpPr txBox="1">
            <a:spLocks noGrp="1"/>
          </p:cNvSpPr>
          <p:nvPr>
            <p:ph type="ctrTitle"/>
          </p:nvPr>
        </p:nvSpPr>
        <p:spPr>
          <a:xfrm>
            <a:off x="311700" y="468300"/>
            <a:ext cx="8520600" cy="638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GB" b="1">
                <a:latin typeface="+mj-lt"/>
              </a:rPr>
              <a:t>Getting into your circulatory system</a:t>
            </a:r>
            <a:endParaRPr b="1">
              <a:latin typeface="+mj-lt"/>
            </a:endParaRPr>
          </a:p>
        </p:txBody>
      </p:sp>
      <p:pic>
        <p:nvPicPr>
          <p:cNvPr id="146" name="Google Shape;146;p25"/>
          <p:cNvPicPr preferRelativeResize="0"/>
          <p:nvPr/>
        </p:nvPicPr>
        <p:blipFill>
          <a:blip r:embed="rId4">
            <a:alphaModFix/>
          </a:blip>
          <a:stretch>
            <a:fillRect/>
          </a:stretch>
        </p:blipFill>
        <p:spPr>
          <a:xfrm>
            <a:off x="6146500" y="732100"/>
            <a:ext cx="2069600" cy="3679301"/>
          </a:xfrm>
          <a:prstGeom prst="rect">
            <a:avLst/>
          </a:prstGeom>
          <a:noFill/>
          <a:ln>
            <a:noFill/>
          </a:ln>
        </p:spPr>
      </p:pic>
      <p:pic>
        <p:nvPicPr>
          <p:cNvPr id="147" name="Google Shape;147;p25"/>
          <p:cNvPicPr preferRelativeResize="0"/>
          <p:nvPr/>
        </p:nvPicPr>
        <p:blipFill>
          <a:blip r:embed="rId5">
            <a:alphaModFix/>
          </a:blip>
          <a:stretch>
            <a:fillRect/>
          </a:stretch>
        </p:blipFill>
        <p:spPr>
          <a:xfrm>
            <a:off x="1398231" y="2574650"/>
            <a:ext cx="392000" cy="381300"/>
          </a:xfrm>
          <a:prstGeom prst="rect">
            <a:avLst/>
          </a:prstGeom>
          <a:noFill/>
          <a:ln>
            <a:noFill/>
          </a:ln>
        </p:spPr>
      </p:pic>
      <p:pic>
        <p:nvPicPr>
          <p:cNvPr id="148" name="Google Shape;148;p25"/>
          <p:cNvPicPr preferRelativeResize="0"/>
          <p:nvPr/>
        </p:nvPicPr>
        <p:blipFill>
          <a:blip r:embed="rId6">
            <a:alphaModFix/>
          </a:blip>
          <a:stretch>
            <a:fillRect/>
          </a:stretch>
        </p:blipFill>
        <p:spPr>
          <a:xfrm flipH="1">
            <a:off x="1133520" y="3596058"/>
            <a:ext cx="381300" cy="381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ctrTitle"/>
          </p:nvPr>
        </p:nvSpPr>
        <p:spPr>
          <a:xfrm>
            <a:off x="208450" y="360375"/>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a:latin typeface="+mj-lt"/>
              </a:rPr>
              <a:t>Your blood is amazing!</a:t>
            </a:r>
            <a:endParaRPr b="1">
              <a:latin typeface="+mj-lt"/>
            </a:endParaRPr>
          </a:p>
        </p:txBody>
      </p:sp>
      <p:sp>
        <p:nvSpPr>
          <p:cNvPr id="162" name="Google Shape;162;p27"/>
          <p:cNvSpPr txBox="1">
            <a:spLocks noGrp="1"/>
          </p:cNvSpPr>
          <p:nvPr>
            <p:ph type="subTitle" idx="1"/>
          </p:nvPr>
        </p:nvSpPr>
        <p:spPr>
          <a:xfrm>
            <a:off x="241275" y="989889"/>
            <a:ext cx="50904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dirty="0">
                <a:latin typeface="+mj-lt"/>
              </a:rPr>
              <a:t>Tap on the        icon in the circulatory system to look inside your bloodstream.</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You can see the red blood cells and white blood cells and hear what they do.</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Blood is made up of plasma (a yellowish watery liquid).</a:t>
            </a:r>
            <a:endParaRPr dirty="0">
              <a:latin typeface="+mj-lt"/>
            </a:endParaRPr>
          </a:p>
          <a:p>
            <a:pPr marL="0" lvl="0" indent="0">
              <a:spcBef>
                <a:spcPts val="0"/>
              </a:spcBef>
              <a:spcAft>
                <a:spcPts val="0"/>
              </a:spcAft>
              <a:buNone/>
            </a:pPr>
            <a:r>
              <a:rPr lang="en-GB" dirty="0">
                <a:latin typeface="+mj-lt"/>
              </a:rPr>
              <a:t>Inside the plasma are blood cells. </a:t>
            </a:r>
            <a:endParaRPr dirty="0">
              <a:latin typeface="+mj-lt"/>
            </a:endParaRPr>
          </a:p>
          <a:p>
            <a:pPr marL="0" lvl="0" indent="0">
              <a:spcBef>
                <a:spcPts val="0"/>
              </a:spcBef>
              <a:spcAft>
                <a:spcPts val="0"/>
              </a:spcAft>
              <a:buNone/>
            </a:pPr>
            <a:endParaRPr dirty="0">
              <a:latin typeface="+mj-lt"/>
            </a:endParaRPr>
          </a:p>
          <a:p>
            <a:pPr marL="0" lvl="0" indent="0">
              <a:spcBef>
                <a:spcPts val="0"/>
              </a:spcBef>
              <a:spcAft>
                <a:spcPts val="0"/>
              </a:spcAft>
              <a:buNone/>
            </a:pPr>
            <a:r>
              <a:rPr lang="en-GB" dirty="0">
                <a:latin typeface="+mj-lt"/>
              </a:rPr>
              <a:t>The red blood cells carry oxygen and make blood red.</a:t>
            </a:r>
            <a:endParaRPr dirty="0">
              <a:latin typeface="+mj-lt"/>
            </a:endParaRPr>
          </a:p>
          <a:p>
            <a:pPr marL="0" lvl="0" indent="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White blood cells fight infection.</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FUN FACT There are 250 million red blood cells in a single drop of blood!</a:t>
            </a:r>
            <a:endParaRPr dirty="0">
              <a:latin typeface="+mj-lt"/>
            </a:endParaRPr>
          </a:p>
        </p:txBody>
      </p:sp>
      <p:pic>
        <p:nvPicPr>
          <p:cNvPr id="163" name="Google Shape;163;p27"/>
          <p:cNvPicPr preferRelativeResize="0"/>
          <p:nvPr/>
        </p:nvPicPr>
        <p:blipFill rotWithShape="1">
          <a:blip r:embed="rId3">
            <a:alphaModFix/>
          </a:blip>
          <a:srcRect/>
          <a:stretch/>
        </p:blipFill>
        <p:spPr>
          <a:xfrm>
            <a:off x="5401976" y="1633162"/>
            <a:ext cx="3742025" cy="2233875"/>
          </a:xfrm>
          <a:prstGeom prst="rect">
            <a:avLst/>
          </a:prstGeom>
          <a:noFill/>
          <a:ln>
            <a:noFill/>
          </a:ln>
        </p:spPr>
      </p:pic>
      <p:pic>
        <p:nvPicPr>
          <p:cNvPr id="164" name="Google Shape;164;p27"/>
          <p:cNvPicPr preferRelativeResize="0"/>
          <p:nvPr/>
        </p:nvPicPr>
        <p:blipFill>
          <a:blip r:embed="rId4">
            <a:alphaModFix/>
          </a:blip>
          <a:stretch>
            <a:fillRect/>
          </a:stretch>
        </p:blipFill>
        <p:spPr>
          <a:xfrm>
            <a:off x="1359619" y="1023740"/>
            <a:ext cx="272200" cy="272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a:latin typeface="+mj-lt"/>
              </a:rPr>
              <a:t>How much blood do you have?</a:t>
            </a:r>
            <a:endParaRPr b="1">
              <a:latin typeface="+mj-lt"/>
            </a:endParaRPr>
          </a:p>
        </p:txBody>
      </p:sp>
      <p:sp>
        <p:nvSpPr>
          <p:cNvPr id="170" name="Google Shape;170;p28"/>
          <p:cNvSpPr txBox="1">
            <a:spLocks noGrp="1"/>
          </p:cNvSpPr>
          <p:nvPr>
            <p:ph type="subTitle" idx="1"/>
          </p:nvPr>
        </p:nvSpPr>
        <p:spPr>
          <a:xfrm>
            <a:off x="5319275" y="1358375"/>
            <a:ext cx="3414600" cy="4518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An average 10 year old has 3 litres</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The average adult has 5 litres  </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endParaRPr>
              <a:latin typeface="+mj-lt"/>
            </a:endParaRPr>
          </a:p>
        </p:txBody>
      </p:sp>
      <p:pic>
        <p:nvPicPr>
          <p:cNvPr id="171" name="Google Shape;171;p28"/>
          <p:cNvPicPr preferRelativeResize="0"/>
          <p:nvPr/>
        </p:nvPicPr>
        <p:blipFill>
          <a:blip r:embed="rId3">
            <a:alphaModFix/>
          </a:blip>
          <a:stretch>
            <a:fillRect/>
          </a:stretch>
        </p:blipFill>
        <p:spPr>
          <a:xfrm>
            <a:off x="4092759" y="1360950"/>
            <a:ext cx="476845" cy="1443346"/>
          </a:xfrm>
          <a:prstGeom prst="rect">
            <a:avLst/>
          </a:prstGeom>
          <a:noFill/>
          <a:ln>
            <a:noFill/>
          </a:ln>
        </p:spPr>
      </p:pic>
      <p:pic>
        <p:nvPicPr>
          <p:cNvPr id="172" name="Google Shape;172;p28"/>
          <p:cNvPicPr preferRelativeResize="0"/>
          <p:nvPr/>
        </p:nvPicPr>
        <p:blipFill>
          <a:blip r:embed="rId3">
            <a:alphaModFix/>
          </a:blip>
          <a:stretch>
            <a:fillRect/>
          </a:stretch>
        </p:blipFill>
        <p:spPr>
          <a:xfrm>
            <a:off x="4595414" y="1360950"/>
            <a:ext cx="476845" cy="1443346"/>
          </a:xfrm>
          <a:prstGeom prst="rect">
            <a:avLst/>
          </a:prstGeom>
          <a:noFill/>
          <a:ln>
            <a:noFill/>
          </a:ln>
        </p:spPr>
      </p:pic>
      <p:pic>
        <p:nvPicPr>
          <p:cNvPr id="173" name="Google Shape;173;p28"/>
          <p:cNvPicPr preferRelativeResize="0"/>
          <p:nvPr/>
        </p:nvPicPr>
        <p:blipFill>
          <a:blip r:embed="rId3">
            <a:alphaModFix/>
          </a:blip>
          <a:stretch>
            <a:fillRect/>
          </a:stretch>
        </p:blipFill>
        <p:spPr>
          <a:xfrm>
            <a:off x="4317503" y="1434587"/>
            <a:ext cx="476845" cy="1443346"/>
          </a:xfrm>
          <a:prstGeom prst="rect">
            <a:avLst/>
          </a:prstGeom>
          <a:noFill/>
          <a:ln>
            <a:noFill/>
          </a:ln>
        </p:spPr>
      </p:pic>
      <p:pic>
        <p:nvPicPr>
          <p:cNvPr id="174" name="Google Shape;174;p28"/>
          <p:cNvPicPr preferRelativeResize="0"/>
          <p:nvPr/>
        </p:nvPicPr>
        <p:blipFill>
          <a:blip r:embed="rId3">
            <a:alphaModFix/>
          </a:blip>
          <a:stretch>
            <a:fillRect/>
          </a:stretch>
        </p:blipFill>
        <p:spPr>
          <a:xfrm>
            <a:off x="4371365" y="3158704"/>
            <a:ext cx="476845" cy="1443346"/>
          </a:xfrm>
          <a:prstGeom prst="rect">
            <a:avLst/>
          </a:prstGeom>
          <a:noFill/>
          <a:ln>
            <a:noFill/>
          </a:ln>
        </p:spPr>
      </p:pic>
      <p:pic>
        <p:nvPicPr>
          <p:cNvPr id="175" name="Google Shape;175;p28"/>
          <p:cNvPicPr preferRelativeResize="0"/>
          <p:nvPr/>
        </p:nvPicPr>
        <p:blipFill>
          <a:blip r:embed="rId3">
            <a:alphaModFix/>
          </a:blip>
          <a:stretch>
            <a:fillRect/>
          </a:stretch>
        </p:blipFill>
        <p:spPr>
          <a:xfrm>
            <a:off x="4135828" y="3158704"/>
            <a:ext cx="476845" cy="1443346"/>
          </a:xfrm>
          <a:prstGeom prst="rect">
            <a:avLst/>
          </a:prstGeom>
          <a:noFill/>
          <a:ln>
            <a:noFill/>
          </a:ln>
        </p:spPr>
      </p:pic>
      <p:pic>
        <p:nvPicPr>
          <p:cNvPr id="176" name="Google Shape;176;p28"/>
          <p:cNvPicPr preferRelativeResize="0"/>
          <p:nvPr/>
        </p:nvPicPr>
        <p:blipFill>
          <a:blip r:embed="rId3">
            <a:alphaModFix/>
          </a:blip>
          <a:stretch>
            <a:fillRect/>
          </a:stretch>
        </p:blipFill>
        <p:spPr>
          <a:xfrm>
            <a:off x="3894540" y="3271164"/>
            <a:ext cx="476845" cy="1443346"/>
          </a:xfrm>
          <a:prstGeom prst="rect">
            <a:avLst/>
          </a:prstGeom>
          <a:noFill/>
          <a:ln>
            <a:noFill/>
          </a:ln>
        </p:spPr>
      </p:pic>
      <p:pic>
        <p:nvPicPr>
          <p:cNvPr id="177" name="Google Shape;177;p28"/>
          <p:cNvPicPr preferRelativeResize="0"/>
          <p:nvPr/>
        </p:nvPicPr>
        <p:blipFill>
          <a:blip r:embed="rId3">
            <a:alphaModFix/>
          </a:blip>
          <a:stretch>
            <a:fillRect/>
          </a:stretch>
        </p:blipFill>
        <p:spPr>
          <a:xfrm>
            <a:off x="4842440" y="3158704"/>
            <a:ext cx="476845" cy="1443346"/>
          </a:xfrm>
          <a:prstGeom prst="rect">
            <a:avLst/>
          </a:prstGeom>
          <a:noFill/>
          <a:ln>
            <a:noFill/>
          </a:ln>
        </p:spPr>
      </p:pic>
      <p:pic>
        <p:nvPicPr>
          <p:cNvPr id="178" name="Google Shape;178;p28"/>
          <p:cNvPicPr preferRelativeResize="0"/>
          <p:nvPr/>
        </p:nvPicPr>
        <p:blipFill>
          <a:blip r:embed="rId3">
            <a:alphaModFix/>
          </a:blip>
          <a:stretch>
            <a:fillRect/>
          </a:stretch>
        </p:blipFill>
        <p:spPr>
          <a:xfrm>
            <a:off x="4606902" y="3242703"/>
            <a:ext cx="476845" cy="1443346"/>
          </a:xfrm>
          <a:prstGeom prst="rect">
            <a:avLst/>
          </a:prstGeom>
          <a:noFill/>
          <a:ln>
            <a:noFill/>
          </a:ln>
        </p:spPr>
      </p:pic>
      <p:sp>
        <p:nvSpPr>
          <p:cNvPr id="179" name="Google Shape;179;p28"/>
          <p:cNvSpPr txBox="1"/>
          <p:nvPr/>
        </p:nvSpPr>
        <p:spPr>
          <a:xfrm>
            <a:off x="1000975" y="2561225"/>
            <a:ext cx="2751900" cy="18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1600">
                <a:solidFill>
                  <a:srgbClr val="FFFFFF"/>
                </a:solidFill>
                <a:latin typeface="+mj-lt"/>
                <a:ea typeface="Roboto"/>
                <a:cs typeface="Roboto"/>
                <a:sym typeface="Roboto"/>
              </a:rPr>
              <a:t>The amount of blood you have depends on your height and weight.</a:t>
            </a:r>
            <a:endParaRPr sz="1600">
              <a:solidFill>
                <a:srgbClr val="FFFFFF"/>
              </a:solidFill>
              <a:latin typeface="+mj-lt"/>
              <a:ea typeface="Roboto"/>
              <a:cs typeface="Roboto"/>
              <a:sym typeface="Roboto"/>
            </a:endParaRPr>
          </a:p>
          <a:p>
            <a:pPr marL="0" lvl="0" indent="0" algn="ctr" rtl="0">
              <a:spcBef>
                <a:spcPts val="0"/>
              </a:spcBef>
              <a:spcAft>
                <a:spcPts val="0"/>
              </a:spcAft>
              <a:buClr>
                <a:schemeClr val="dk1"/>
              </a:buClr>
              <a:buSzPts val="1100"/>
              <a:buFont typeface="Arial"/>
              <a:buNone/>
            </a:pPr>
            <a:endParaRPr sz="1600">
              <a:solidFill>
                <a:srgbClr val="FFFFFF"/>
              </a:solidFill>
              <a:latin typeface="+mj-lt"/>
              <a:ea typeface="Roboto"/>
              <a:cs typeface="Roboto"/>
              <a:sym typeface="Roboto"/>
            </a:endParaRPr>
          </a:p>
          <a:p>
            <a:pPr marL="0" lvl="0" indent="0" algn="ctr">
              <a:spcBef>
                <a:spcPts val="0"/>
              </a:spcBef>
              <a:spcAft>
                <a:spcPts val="0"/>
              </a:spcAft>
              <a:buNone/>
            </a:pPr>
            <a:endParaRPr>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1"/>
                                        </p:tgtEl>
                                        <p:attrNameLst>
                                          <p:attrName>style.visibility</p:attrName>
                                        </p:attrNameLst>
                                      </p:cBhvr>
                                      <p:to>
                                        <p:strVal val="visible"/>
                                      </p:to>
                                    </p:set>
                                    <p:anim calcmode="lin" valueType="num">
                                      <p:cBhvr additive="base">
                                        <p:cTn id="7" dur="400"/>
                                        <p:tgtEl>
                                          <p:spTgt spid="171"/>
                                        </p:tgtEl>
                                        <p:attrNameLst>
                                          <p:attrName>ppt_w</p:attrName>
                                        </p:attrNameLst>
                                      </p:cBhvr>
                                      <p:tavLst>
                                        <p:tav tm="0">
                                          <p:val>
                                            <p:strVal val="0"/>
                                          </p:val>
                                        </p:tav>
                                        <p:tav tm="100000">
                                          <p:val>
                                            <p:strVal val="#ppt_w"/>
                                          </p:val>
                                        </p:tav>
                                      </p:tavLst>
                                    </p:anim>
                                    <p:anim calcmode="lin" valueType="num">
                                      <p:cBhvr additive="base">
                                        <p:cTn id="8" dur="400"/>
                                        <p:tgtEl>
                                          <p:spTgt spid="171"/>
                                        </p:tgtEl>
                                        <p:attrNameLst>
                                          <p:attrName>ppt_h</p:attrName>
                                        </p:attrNameLst>
                                      </p:cBhvr>
                                      <p:tavLst>
                                        <p:tav tm="0">
                                          <p:val>
                                            <p:strVal val="0"/>
                                          </p:val>
                                        </p:tav>
                                        <p:tav tm="100000">
                                          <p:val>
                                            <p:strVal val="#ppt_h"/>
                                          </p:val>
                                        </p:tav>
                                      </p:tavLst>
                                    </p:anim>
                                  </p:childTnLst>
                                </p:cTn>
                              </p:par>
                            </p:childTnLst>
                          </p:cTn>
                        </p:par>
                        <p:par>
                          <p:cTn id="9" fill="hold">
                            <p:stCondLst>
                              <p:cond delay="400"/>
                            </p:stCondLst>
                            <p:childTnLst>
                              <p:par>
                                <p:cTn id="10" presetID="23" presetClass="entr" presetSubtype="16" fill="hold" nodeType="afterEffect">
                                  <p:stCondLst>
                                    <p:cond delay="0"/>
                                  </p:stCondLst>
                                  <p:childTnLst>
                                    <p:set>
                                      <p:cBhvr>
                                        <p:cTn id="11" dur="1" fill="hold">
                                          <p:stCondLst>
                                            <p:cond delay="0"/>
                                          </p:stCondLst>
                                        </p:cTn>
                                        <p:tgtEl>
                                          <p:spTgt spid="173"/>
                                        </p:tgtEl>
                                        <p:attrNameLst>
                                          <p:attrName>style.visibility</p:attrName>
                                        </p:attrNameLst>
                                      </p:cBhvr>
                                      <p:to>
                                        <p:strVal val="visible"/>
                                      </p:to>
                                    </p:set>
                                    <p:anim calcmode="lin" valueType="num">
                                      <p:cBhvr additive="base">
                                        <p:cTn id="12" dur="400"/>
                                        <p:tgtEl>
                                          <p:spTgt spid="173"/>
                                        </p:tgtEl>
                                        <p:attrNameLst>
                                          <p:attrName>ppt_w</p:attrName>
                                        </p:attrNameLst>
                                      </p:cBhvr>
                                      <p:tavLst>
                                        <p:tav tm="0">
                                          <p:val>
                                            <p:strVal val="0"/>
                                          </p:val>
                                        </p:tav>
                                        <p:tav tm="100000">
                                          <p:val>
                                            <p:strVal val="#ppt_w"/>
                                          </p:val>
                                        </p:tav>
                                      </p:tavLst>
                                    </p:anim>
                                    <p:anim calcmode="lin" valueType="num">
                                      <p:cBhvr additive="base">
                                        <p:cTn id="13" dur="400"/>
                                        <p:tgtEl>
                                          <p:spTgt spid="173"/>
                                        </p:tgtEl>
                                        <p:attrNameLst>
                                          <p:attrName>ppt_h</p:attrName>
                                        </p:attrNameLst>
                                      </p:cBhvr>
                                      <p:tavLst>
                                        <p:tav tm="0">
                                          <p:val>
                                            <p:strVal val="0"/>
                                          </p:val>
                                        </p:tav>
                                        <p:tav tm="100000">
                                          <p:val>
                                            <p:strVal val="#ppt_h"/>
                                          </p:val>
                                        </p:tav>
                                      </p:tavLst>
                                    </p:anim>
                                  </p:childTnLst>
                                </p:cTn>
                              </p:par>
                            </p:childTnLst>
                          </p:cTn>
                        </p:par>
                        <p:par>
                          <p:cTn id="14" fill="hold">
                            <p:stCondLst>
                              <p:cond delay="800"/>
                            </p:stCondLst>
                            <p:childTnLst>
                              <p:par>
                                <p:cTn id="15" presetID="23" presetClass="entr" presetSubtype="16" fill="hold" nodeType="afterEffect">
                                  <p:stCondLst>
                                    <p:cond delay="0"/>
                                  </p:stCondLst>
                                  <p:childTnLst>
                                    <p:set>
                                      <p:cBhvr>
                                        <p:cTn id="16" dur="1" fill="hold">
                                          <p:stCondLst>
                                            <p:cond delay="0"/>
                                          </p:stCondLst>
                                        </p:cTn>
                                        <p:tgtEl>
                                          <p:spTgt spid="172"/>
                                        </p:tgtEl>
                                        <p:attrNameLst>
                                          <p:attrName>style.visibility</p:attrName>
                                        </p:attrNameLst>
                                      </p:cBhvr>
                                      <p:to>
                                        <p:strVal val="visible"/>
                                      </p:to>
                                    </p:set>
                                    <p:anim calcmode="lin" valueType="num">
                                      <p:cBhvr additive="base">
                                        <p:cTn id="17" dur="400"/>
                                        <p:tgtEl>
                                          <p:spTgt spid="172"/>
                                        </p:tgtEl>
                                        <p:attrNameLst>
                                          <p:attrName>ppt_w</p:attrName>
                                        </p:attrNameLst>
                                      </p:cBhvr>
                                      <p:tavLst>
                                        <p:tav tm="0">
                                          <p:val>
                                            <p:strVal val="0"/>
                                          </p:val>
                                        </p:tav>
                                        <p:tav tm="100000">
                                          <p:val>
                                            <p:strVal val="#ppt_w"/>
                                          </p:val>
                                        </p:tav>
                                      </p:tavLst>
                                    </p:anim>
                                    <p:anim calcmode="lin" valueType="num">
                                      <p:cBhvr additive="base">
                                        <p:cTn id="18" dur="400"/>
                                        <p:tgtEl>
                                          <p:spTgt spid="172"/>
                                        </p:tgtEl>
                                        <p:attrNameLst>
                                          <p:attrName>ppt_h</p:attrName>
                                        </p:attrNameLst>
                                      </p:cBhvr>
                                      <p:tavLst>
                                        <p:tav tm="0">
                                          <p:val>
                                            <p:strVal val="0"/>
                                          </p:val>
                                        </p:tav>
                                        <p:tav tm="100000">
                                          <p:val>
                                            <p:strVal val="#ppt_h"/>
                                          </p:val>
                                        </p:tav>
                                      </p:tavLst>
                                    </p:anim>
                                  </p:childTnLst>
                                </p:cTn>
                              </p:par>
                            </p:childTnLst>
                          </p:cTn>
                        </p:par>
                        <p:par>
                          <p:cTn id="19" fill="hold">
                            <p:stCondLst>
                              <p:cond delay="1200"/>
                            </p:stCondLst>
                            <p:childTnLst>
                              <p:par>
                                <p:cTn id="20" presetID="23" presetClass="entr" presetSubtype="16" fill="hold" nodeType="afterEffect">
                                  <p:stCondLst>
                                    <p:cond delay="0"/>
                                  </p:stCondLst>
                                  <p:childTnLst>
                                    <p:set>
                                      <p:cBhvr>
                                        <p:cTn id="21" dur="1" fill="hold">
                                          <p:stCondLst>
                                            <p:cond delay="0"/>
                                          </p:stCondLst>
                                        </p:cTn>
                                        <p:tgtEl>
                                          <p:spTgt spid="176"/>
                                        </p:tgtEl>
                                        <p:attrNameLst>
                                          <p:attrName>style.visibility</p:attrName>
                                        </p:attrNameLst>
                                      </p:cBhvr>
                                      <p:to>
                                        <p:strVal val="visible"/>
                                      </p:to>
                                    </p:set>
                                    <p:anim calcmode="lin" valueType="num">
                                      <p:cBhvr additive="base">
                                        <p:cTn id="22" dur="400"/>
                                        <p:tgtEl>
                                          <p:spTgt spid="176"/>
                                        </p:tgtEl>
                                        <p:attrNameLst>
                                          <p:attrName>ppt_w</p:attrName>
                                        </p:attrNameLst>
                                      </p:cBhvr>
                                      <p:tavLst>
                                        <p:tav tm="0">
                                          <p:val>
                                            <p:strVal val="0"/>
                                          </p:val>
                                        </p:tav>
                                        <p:tav tm="100000">
                                          <p:val>
                                            <p:strVal val="#ppt_w"/>
                                          </p:val>
                                        </p:tav>
                                      </p:tavLst>
                                    </p:anim>
                                    <p:anim calcmode="lin" valueType="num">
                                      <p:cBhvr additive="base">
                                        <p:cTn id="23" dur="400"/>
                                        <p:tgtEl>
                                          <p:spTgt spid="176"/>
                                        </p:tgtEl>
                                        <p:attrNameLst>
                                          <p:attrName>ppt_h</p:attrName>
                                        </p:attrNameLst>
                                      </p:cBhvr>
                                      <p:tavLst>
                                        <p:tav tm="0">
                                          <p:val>
                                            <p:strVal val="0"/>
                                          </p:val>
                                        </p:tav>
                                        <p:tav tm="100000">
                                          <p:val>
                                            <p:strVal val="#ppt_h"/>
                                          </p:val>
                                        </p:tav>
                                      </p:tavLst>
                                    </p:anim>
                                  </p:childTnLst>
                                </p:cTn>
                              </p:par>
                            </p:childTnLst>
                          </p:cTn>
                        </p:par>
                        <p:par>
                          <p:cTn id="24" fill="hold">
                            <p:stCondLst>
                              <p:cond delay="1600"/>
                            </p:stCondLst>
                            <p:childTnLst>
                              <p:par>
                                <p:cTn id="25" presetID="23" presetClass="entr" presetSubtype="16" fill="hold" nodeType="afterEffect">
                                  <p:stCondLst>
                                    <p:cond delay="0"/>
                                  </p:stCondLst>
                                  <p:childTnLst>
                                    <p:set>
                                      <p:cBhvr>
                                        <p:cTn id="26" dur="1" fill="hold">
                                          <p:stCondLst>
                                            <p:cond delay="0"/>
                                          </p:stCondLst>
                                        </p:cTn>
                                        <p:tgtEl>
                                          <p:spTgt spid="175"/>
                                        </p:tgtEl>
                                        <p:attrNameLst>
                                          <p:attrName>style.visibility</p:attrName>
                                        </p:attrNameLst>
                                      </p:cBhvr>
                                      <p:to>
                                        <p:strVal val="visible"/>
                                      </p:to>
                                    </p:set>
                                    <p:anim calcmode="lin" valueType="num">
                                      <p:cBhvr additive="base">
                                        <p:cTn id="27" dur="400"/>
                                        <p:tgtEl>
                                          <p:spTgt spid="175"/>
                                        </p:tgtEl>
                                        <p:attrNameLst>
                                          <p:attrName>ppt_w</p:attrName>
                                        </p:attrNameLst>
                                      </p:cBhvr>
                                      <p:tavLst>
                                        <p:tav tm="0">
                                          <p:val>
                                            <p:strVal val="0"/>
                                          </p:val>
                                        </p:tav>
                                        <p:tav tm="100000">
                                          <p:val>
                                            <p:strVal val="#ppt_w"/>
                                          </p:val>
                                        </p:tav>
                                      </p:tavLst>
                                    </p:anim>
                                    <p:anim calcmode="lin" valueType="num">
                                      <p:cBhvr additive="base">
                                        <p:cTn id="28" dur="400"/>
                                        <p:tgtEl>
                                          <p:spTgt spid="175"/>
                                        </p:tgtEl>
                                        <p:attrNameLst>
                                          <p:attrName>ppt_h</p:attrName>
                                        </p:attrNameLst>
                                      </p:cBhvr>
                                      <p:tavLst>
                                        <p:tav tm="0">
                                          <p:val>
                                            <p:strVal val="0"/>
                                          </p:val>
                                        </p:tav>
                                        <p:tav tm="100000">
                                          <p:val>
                                            <p:strVal val="#ppt_h"/>
                                          </p:val>
                                        </p:tav>
                                      </p:tavLst>
                                    </p:anim>
                                  </p:childTnLst>
                                </p:cTn>
                              </p:par>
                            </p:childTnLst>
                          </p:cTn>
                        </p:par>
                        <p:par>
                          <p:cTn id="29" fill="hold">
                            <p:stCondLst>
                              <p:cond delay="2000"/>
                            </p:stCondLst>
                            <p:childTnLst>
                              <p:par>
                                <p:cTn id="30" presetID="23" presetClass="entr" presetSubtype="16" fill="hold" nodeType="afterEffect">
                                  <p:stCondLst>
                                    <p:cond delay="0"/>
                                  </p:stCondLst>
                                  <p:childTnLst>
                                    <p:set>
                                      <p:cBhvr>
                                        <p:cTn id="31" dur="1" fill="hold">
                                          <p:stCondLst>
                                            <p:cond delay="0"/>
                                          </p:stCondLst>
                                        </p:cTn>
                                        <p:tgtEl>
                                          <p:spTgt spid="174"/>
                                        </p:tgtEl>
                                        <p:attrNameLst>
                                          <p:attrName>style.visibility</p:attrName>
                                        </p:attrNameLst>
                                      </p:cBhvr>
                                      <p:to>
                                        <p:strVal val="visible"/>
                                      </p:to>
                                    </p:set>
                                    <p:anim calcmode="lin" valueType="num">
                                      <p:cBhvr additive="base">
                                        <p:cTn id="32" dur="400"/>
                                        <p:tgtEl>
                                          <p:spTgt spid="174"/>
                                        </p:tgtEl>
                                        <p:attrNameLst>
                                          <p:attrName>ppt_w</p:attrName>
                                        </p:attrNameLst>
                                      </p:cBhvr>
                                      <p:tavLst>
                                        <p:tav tm="0">
                                          <p:val>
                                            <p:strVal val="0"/>
                                          </p:val>
                                        </p:tav>
                                        <p:tav tm="100000">
                                          <p:val>
                                            <p:strVal val="#ppt_w"/>
                                          </p:val>
                                        </p:tav>
                                      </p:tavLst>
                                    </p:anim>
                                    <p:anim calcmode="lin" valueType="num">
                                      <p:cBhvr additive="base">
                                        <p:cTn id="33" dur="400"/>
                                        <p:tgtEl>
                                          <p:spTgt spid="174"/>
                                        </p:tgtEl>
                                        <p:attrNameLst>
                                          <p:attrName>ppt_h</p:attrName>
                                        </p:attrNameLst>
                                      </p:cBhvr>
                                      <p:tavLst>
                                        <p:tav tm="0">
                                          <p:val>
                                            <p:strVal val="0"/>
                                          </p:val>
                                        </p:tav>
                                        <p:tav tm="100000">
                                          <p:val>
                                            <p:strVal val="#ppt_h"/>
                                          </p:val>
                                        </p:tav>
                                      </p:tavLst>
                                    </p:anim>
                                  </p:childTnLst>
                                </p:cTn>
                              </p:par>
                            </p:childTnLst>
                          </p:cTn>
                        </p:par>
                        <p:par>
                          <p:cTn id="34" fill="hold">
                            <p:stCondLst>
                              <p:cond delay="2400"/>
                            </p:stCondLst>
                            <p:childTnLst>
                              <p:par>
                                <p:cTn id="35" presetID="23" presetClass="entr" presetSubtype="16" fill="hold" nodeType="afterEffect">
                                  <p:stCondLst>
                                    <p:cond delay="0"/>
                                  </p:stCondLst>
                                  <p:childTnLst>
                                    <p:set>
                                      <p:cBhvr>
                                        <p:cTn id="36" dur="1" fill="hold">
                                          <p:stCondLst>
                                            <p:cond delay="0"/>
                                          </p:stCondLst>
                                        </p:cTn>
                                        <p:tgtEl>
                                          <p:spTgt spid="178"/>
                                        </p:tgtEl>
                                        <p:attrNameLst>
                                          <p:attrName>style.visibility</p:attrName>
                                        </p:attrNameLst>
                                      </p:cBhvr>
                                      <p:to>
                                        <p:strVal val="visible"/>
                                      </p:to>
                                    </p:set>
                                    <p:anim calcmode="lin" valueType="num">
                                      <p:cBhvr additive="base">
                                        <p:cTn id="37" dur="400"/>
                                        <p:tgtEl>
                                          <p:spTgt spid="178"/>
                                        </p:tgtEl>
                                        <p:attrNameLst>
                                          <p:attrName>ppt_w</p:attrName>
                                        </p:attrNameLst>
                                      </p:cBhvr>
                                      <p:tavLst>
                                        <p:tav tm="0">
                                          <p:val>
                                            <p:strVal val="0"/>
                                          </p:val>
                                        </p:tav>
                                        <p:tav tm="100000">
                                          <p:val>
                                            <p:strVal val="#ppt_w"/>
                                          </p:val>
                                        </p:tav>
                                      </p:tavLst>
                                    </p:anim>
                                    <p:anim calcmode="lin" valueType="num">
                                      <p:cBhvr additive="base">
                                        <p:cTn id="38" dur="400"/>
                                        <p:tgtEl>
                                          <p:spTgt spid="178"/>
                                        </p:tgtEl>
                                        <p:attrNameLst>
                                          <p:attrName>ppt_h</p:attrName>
                                        </p:attrNameLst>
                                      </p:cBhvr>
                                      <p:tavLst>
                                        <p:tav tm="0">
                                          <p:val>
                                            <p:strVal val="0"/>
                                          </p:val>
                                        </p:tav>
                                        <p:tav tm="100000">
                                          <p:val>
                                            <p:strVal val="#ppt_h"/>
                                          </p:val>
                                        </p:tav>
                                      </p:tavLst>
                                    </p:anim>
                                  </p:childTnLst>
                                </p:cTn>
                              </p:par>
                            </p:childTnLst>
                          </p:cTn>
                        </p:par>
                        <p:par>
                          <p:cTn id="39" fill="hold">
                            <p:stCondLst>
                              <p:cond delay="2800"/>
                            </p:stCondLst>
                            <p:childTnLst>
                              <p:par>
                                <p:cTn id="40" presetID="23" presetClass="entr" presetSubtype="16" fill="hold" nodeType="afterEffect">
                                  <p:stCondLst>
                                    <p:cond delay="0"/>
                                  </p:stCondLst>
                                  <p:childTnLst>
                                    <p:set>
                                      <p:cBhvr>
                                        <p:cTn id="41" dur="1" fill="hold">
                                          <p:stCondLst>
                                            <p:cond delay="0"/>
                                          </p:stCondLst>
                                        </p:cTn>
                                        <p:tgtEl>
                                          <p:spTgt spid="177"/>
                                        </p:tgtEl>
                                        <p:attrNameLst>
                                          <p:attrName>style.visibility</p:attrName>
                                        </p:attrNameLst>
                                      </p:cBhvr>
                                      <p:to>
                                        <p:strVal val="visible"/>
                                      </p:to>
                                    </p:set>
                                    <p:anim calcmode="lin" valueType="num">
                                      <p:cBhvr additive="base">
                                        <p:cTn id="42" dur="400"/>
                                        <p:tgtEl>
                                          <p:spTgt spid="177"/>
                                        </p:tgtEl>
                                        <p:attrNameLst>
                                          <p:attrName>ppt_w</p:attrName>
                                        </p:attrNameLst>
                                      </p:cBhvr>
                                      <p:tavLst>
                                        <p:tav tm="0">
                                          <p:val>
                                            <p:strVal val="0"/>
                                          </p:val>
                                        </p:tav>
                                        <p:tav tm="100000">
                                          <p:val>
                                            <p:strVal val="#ppt_w"/>
                                          </p:val>
                                        </p:tav>
                                      </p:tavLst>
                                    </p:anim>
                                    <p:anim calcmode="lin" valueType="num">
                                      <p:cBhvr additive="base">
                                        <p:cTn id="43" dur="400"/>
                                        <p:tgtEl>
                                          <p:spTgt spid="17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ctrTitle"/>
          </p:nvPr>
        </p:nvSpPr>
        <p:spPr>
          <a:xfrm>
            <a:off x="269425" y="416675"/>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dirty="0">
                <a:latin typeface="+mj-lt"/>
              </a:rPr>
              <a:t>Circulatory system: </a:t>
            </a:r>
            <a:br>
              <a:rPr lang="en-GB" b="1" dirty="0">
                <a:latin typeface="+mj-lt"/>
              </a:rPr>
            </a:br>
            <a:r>
              <a:rPr lang="en-GB" sz="1600" b="1" dirty="0">
                <a:latin typeface="+mj-lt"/>
              </a:rPr>
              <a:t>Use the clues to complete the diagram</a:t>
            </a:r>
            <a:endParaRPr sz="1600" b="1" dirty="0">
              <a:latin typeface="+mj-lt"/>
            </a:endParaRPr>
          </a:p>
        </p:txBody>
      </p:sp>
      <p:sp>
        <p:nvSpPr>
          <p:cNvPr id="154" name="Google Shape;154;p26"/>
          <p:cNvSpPr txBox="1">
            <a:spLocks noGrp="1"/>
          </p:cNvSpPr>
          <p:nvPr>
            <p:ph type="subTitle" idx="1"/>
          </p:nvPr>
        </p:nvSpPr>
        <p:spPr>
          <a:xfrm>
            <a:off x="269425" y="1126316"/>
            <a:ext cx="5561532" cy="792600"/>
          </a:xfrm>
          <a:prstGeom prst="rect">
            <a:avLst/>
          </a:prstGeom>
          <a:noFill/>
          <a:ln>
            <a:noFill/>
          </a:ln>
        </p:spPr>
        <p:txBody>
          <a:bodyPr spcFirstLastPara="1" wrap="square" lIns="68575" tIns="34275" rIns="68575" bIns="34275" anchor="t" anchorCtr="0">
            <a:noAutofit/>
          </a:bodyPr>
          <a:lstStyle/>
          <a:p>
            <a:pPr marL="0" lvl="0" indent="0" rtl="0">
              <a:lnSpc>
                <a:spcPct val="100000"/>
              </a:lnSpc>
              <a:spcBef>
                <a:spcPts val="0"/>
              </a:spcBef>
              <a:spcAft>
                <a:spcPts val="0"/>
              </a:spcAft>
              <a:buNone/>
            </a:pPr>
            <a:r>
              <a:rPr lang="en-GB" sz="1500" dirty="0">
                <a:latin typeface="+mj-lt"/>
              </a:rPr>
              <a:t>The heart pumps blood from the left side of the heart through thick blood vessels around your body to deliver oxygen and nutrients to your organs and muscles.</a:t>
            </a:r>
            <a:endParaRPr sz="1500" dirty="0">
              <a:latin typeface="+mj-lt"/>
            </a:endParaRPr>
          </a:p>
          <a:p>
            <a:pPr marL="0" lvl="0" indent="0" rtl="0">
              <a:lnSpc>
                <a:spcPct val="100000"/>
              </a:lnSpc>
              <a:spcBef>
                <a:spcPts val="0"/>
              </a:spcBef>
              <a:spcAft>
                <a:spcPts val="0"/>
              </a:spcAft>
              <a:buNone/>
            </a:pPr>
            <a:endParaRPr sz="1500" dirty="0">
              <a:latin typeface="+mj-lt"/>
            </a:endParaRPr>
          </a:p>
          <a:p>
            <a:pPr marL="0" lvl="0" indent="0" rtl="0">
              <a:lnSpc>
                <a:spcPct val="100000"/>
              </a:lnSpc>
              <a:spcBef>
                <a:spcPts val="0"/>
              </a:spcBef>
              <a:spcAft>
                <a:spcPts val="0"/>
              </a:spcAft>
              <a:buNone/>
            </a:pPr>
            <a:r>
              <a:rPr lang="en-GB" sz="1500" dirty="0">
                <a:latin typeface="+mj-lt"/>
              </a:rPr>
              <a:t>Blood then returns to the right side of the heart with the oxygen and nutrients used up and carrying carbon dioxide to be exhaled.</a:t>
            </a:r>
          </a:p>
          <a:p>
            <a:pPr marL="0" lvl="0" indent="0" rtl="0">
              <a:lnSpc>
                <a:spcPct val="100000"/>
              </a:lnSpc>
              <a:spcBef>
                <a:spcPts val="0"/>
              </a:spcBef>
              <a:spcAft>
                <a:spcPts val="0"/>
              </a:spcAft>
              <a:buNone/>
            </a:pPr>
            <a:br>
              <a:rPr lang="en-GB" sz="1500" dirty="0">
                <a:latin typeface="+mj-lt"/>
              </a:rPr>
            </a:br>
            <a:r>
              <a:rPr lang="en-GB" sz="1500" dirty="0">
                <a:latin typeface="+mj-lt"/>
              </a:rPr>
              <a:t>This deoxygenated blood is pumped from the right side of the heart toward the lungs where carbon dioxide </a:t>
            </a:r>
            <a:r>
              <a:rPr lang="en-US" sz="1500" dirty="0">
                <a:latin typeface="+mj-lt"/>
              </a:rPr>
              <a:t>is removed and oxygen is received.</a:t>
            </a:r>
          </a:p>
          <a:p>
            <a:pPr marL="0" lvl="0" indent="0" rtl="0">
              <a:lnSpc>
                <a:spcPct val="100000"/>
              </a:lnSpc>
              <a:spcBef>
                <a:spcPts val="0"/>
              </a:spcBef>
              <a:spcAft>
                <a:spcPts val="0"/>
              </a:spcAft>
              <a:buNone/>
            </a:pPr>
            <a:endParaRPr lang="en-US" sz="1500" dirty="0">
              <a:latin typeface="+mj-lt"/>
            </a:endParaRPr>
          </a:p>
          <a:p>
            <a:pPr marL="0" lvl="0" indent="0" rtl="0">
              <a:lnSpc>
                <a:spcPct val="100000"/>
              </a:lnSpc>
              <a:spcBef>
                <a:spcPts val="0"/>
              </a:spcBef>
              <a:spcAft>
                <a:spcPts val="0"/>
              </a:spcAft>
              <a:buNone/>
            </a:pPr>
            <a:r>
              <a:rPr lang="en-US" sz="1500" dirty="0">
                <a:latin typeface="+mj-lt"/>
              </a:rPr>
              <a:t>Blood is returned back to the left side of the heart.</a:t>
            </a:r>
            <a:endParaRPr sz="1500" dirty="0">
              <a:latin typeface="+mj-lt"/>
            </a:endParaRPr>
          </a:p>
          <a:p>
            <a:pPr marL="0" lvl="0" indent="0" rtl="0">
              <a:lnSpc>
                <a:spcPct val="100000"/>
              </a:lnSpc>
              <a:spcBef>
                <a:spcPts val="0"/>
              </a:spcBef>
              <a:spcAft>
                <a:spcPts val="0"/>
              </a:spcAft>
              <a:buNone/>
            </a:pPr>
            <a:endParaRPr sz="1500" dirty="0">
              <a:latin typeface="+mj-lt"/>
            </a:endParaRPr>
          </a:p>
          <a:p>
            <a:pPr marL="0" lvl="0" indent="0" rtl="0">
              <a:lnSpc>
                <a:spcPct val="100000"/>
              </a:lnSpc>
              <a:spcBef>
                <a:spcPts val="0"/>
              </a:spcBef>
              <a:spcAft>
                <a:spcPts val="0"/>
              </a:spcAft>
              <a:buNone/>
            </a:pPr>
            <a:r>
              <a:rPr lang="en-GB" sz="1500" dirty="0">
                <a:latin typeface="+mj-lt"/>
              </a:rPr>
              <a:t>Tubes called Arteries take the blood away from the heart.</a:t>
            </a:r>
            <a:endParaRPr sz="1500" dirty="0">
              <a:latin typeface="+mj-lt"/>
            </a:endParaRPr>
          </a:p>
          <a:p>
            <a:pPr marL="0" lvl="0" indent="0" rtl="0">
              <a:lnSpc>
                <a:spcPct val="100000"/>
              </a:lnSpc>
              <a:spcBef>
                <a:spcPts val="0"/>
              </a:spcBef>
              <a:spcAft>
                <a:spcPts val="0"/>
              </a:spcAft>
              <a:buNone/>
            </a:pPr>
            <a:r>
              <a:rPr lang="en-GB" sz="1500" dirty="0">
                <a:latin typeface="+mj-lt"/>
              </a:rPr>
              <a:t>Tubes called Veins take the blood back to the heart.</a:t>
            </a:r>
            <a:endParaRPr sz="1500" dirty="0">
              <a:latin typeface="+mj-lt"/>
            </a:endParaRPr>
          </a:p>
          <a:p>
            <a:pPr marL="0" lvl="0" indent="0" rtl="0">
              <a:lnSpc>
                <a:spcPct val="150000"/>
              </a:lnSpc>
              <a:spcBef>
                <a:spcPts val="0"/>
              </a:spcBef>
              <a:spcAft>
                <a:spcPts val="0"/>
              </a:spcAft>
              <a:buNone/>
            </a:pPr>
            <a:endParaRPr dirty="0">
              <a:latin typeface="+mj-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953" y="735725"/>
            <a:ext cx="3189883" cy="3755653"/>
          </a:xfrm>
          <a:prstGeom prst="rect">
            <a:avLst/>
          </a:prstGeom>
        </p:spPr>
      </p:pic>
      <p:sp>
        <p:nvSpPr>
          <p:cNvPr id="2" name="TextBox 1"/>
          <p:cNvSpPr txBox="1"/>
          <p:nvPr/>
        </p:nvSpPr>
        <p:spPr>
          <a:xfrm>
            <a:off x="8665012" y="2459662"/>
            <a:ext cx="482824" cy="307777"/>
          </a:xfrm>
          <a:prstGeom prst="rect">
            <a:avLst/>
          </a:prstGeom>
          <a:noFill/>
        </p:spPr>
        <p:txBody>
          <a:bodyPr wrap="none" rtlCol="0">
            <a:spAutoFit/>
          </a:bodyPr>
          <a:lstStyle/>
          <a:p>
            <a:r>
              <a:rPr lang="en-US">
                <a:latin typeface="+mj-lt"/>
              </a:rPr>
              <a:t>Left</a:t>
            </a:r>
          </a:p>
        </p:txBody>
      </p:sp>
      <p:sp>
        <p:nvSpPr>
          <p:cNvPr id="8" name="TextBox 7"/>
          <p:cNvSpPr txBox="1"/>
          <p:nvPr/>
        </p:nvSpPr>
        <p:spPr>
          <a:xfrm>
            <a:off x="5897217" y="3475052"/>
            <a:ext cx="603050" cy="307777"/>
          </a:xfrm>
          <a:prstGeom prst="rect">
            <a:avLst/>
          </a:prstGeom>
          <a:noFill/>
        </p:spPr>
        <p:txBody>
          <a:bodyPr wrap="none" rtlCol="0">
            <a:spAutoFit/>
          </a:bodyPr>
          <a:lstStyle/>
          <a:p>
            <a:r>
              <a:rPr lang="en-US">
                <a:latin typeface="+mj-lt"/>
              </a:rPr>
              <a:t>Right</a:t>
            </a:r>
          </a:p>
        </p:txBody>
      </p:sp>
      <p:sp>
        <p:nvSpPr>
          <p:cNvPr id="3" name="TextBox 2"/>
          <p:cNvSpPr txBox="1"/>
          <p:nvPr/>
        </p:nvSpPr>
        <p:spPr>
          <a:xfrm>
            <a:off x="5261114" y="4449052"/>
            <a:ext cx="3886722" cy="738664"/>
          </a:xfrm>
          <a:prstGeom prst="rect">
            <a:avLst/>
          </a:prstGeom>
          <a:noFill/>
        </p:spPr>
        <p:txBody>
          <a:bodyPr wrap="square" rtlCol="0">
            <a:spAutoFit/>
          </a:bodyPr>
          <a:lstStyle/>
          <a:p>
            <a:pPr algn="r"/>
            <a:r>
              <a:rPr lang="en-US" i="1" dirty="0">
                <a:solidFill>
                  <a:schemeClr val="bg1"/>
                </a:solidFill>
                <a:latin typeface="+mj-lt"/>
              </a:rPr>
              <a:t>When we describe the sides of the heart, we imagine the heart as if it was on a person. Their left and their right.</a:t>
            </a:r>
          </a:p>
        </p:txBody>
      </p:sp>
      <p:sp>
        <p:nvSpPr>
          <p:cNvPr id="4" name="Rectangle 3"/>
          <p:cNvSpPr/>
          <p:nvPr/>
        </p:nvSpPr>
        <p:spPr>
          <a:xfrm>
            <a:off x="4870175" y="18281"/>
            <a:ext cx="4273826" cy="646331"/>
          </a:xfrm>
          <a:prstGeom prst="rect">
            <a:avLst/>
          </a:prstGeom>
        </p:spPr>
        <p:txBody>
          <a:bodyPr wrap="square">
            <a:spAutoFit/>
          </a:bodyPr>
          <a:lstStyle/>
          <a:p>
            <a:pPr lvl="0" algn="r">
              <a:spcBef>
                <a:spcPts val="1600"/>
              </a:spcBef>
            </a:pPr>
            <a:r>
              <a:rPr lang="en-GB" sz="1200" dirty="0">
                <a:latin typeface="+mj-lt"/>
              </a:rPr>
              <a:t>Worksheet available in the teacher’s resources repository at: </a:t>
            </a:r>
            <a:r>
              <a:rPr lang="en-GB" sz="1200" u="sng" dirty="0">
                <a:solidFill>
                  <a:srgbClr val="00FFFF"/>
                </a:solidFill>
                <a:latin typeface="+mj-lt"/>
                <a:hlinkClick r:id="rId4"/>
              </a:rPr>
              <a:t>https://drive.google.com/drive/folders/17N-hPZnEAdBwevuxAYoTi-yasNatYQM9?usp=sharing</a:t>
            </a:r>
            <a:endParaRPr lang="en-GB" sz="1200" dirty="0">
              <a:solidFill>
                <a:srgbClr val="00FFFF"/>
              </a:solidFill>
              <a:latin typeface="+mj-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420085" y="249064"/>
            <a:ext cx="5832142" cy="11091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lt1"/>
              </a:buClr>
              <a:buSzPts val="2700"/>
              <a:buFont typeface="Questrial"/>
              <a:buNone/>
            </a:pPr>
            <a:r>
              <a:rPr lang="en-US" sz="2400" b="1" dirty="0">
                <a:latin typeface="+mj-lt"/>
              </a:rPr>
              <a:t>Movement of gases from the Respiratory to Circulatory System</a:t>
            </a:r>
            <a:endParaRPr sz="2400" b="1" i="0" u="none" strike="noStrike" cap="none" dirty="0">
              <a:solidFill>
                <a:schemeClr val="lt1"/>
              </a:solidFill>
              <a:latin typeface="+mj-lt"/>
            </a:endParaRPr>
          </a:p>
        </p:txBody>
      </p:sp>
      <p:sp>
        <p:nvSpPr>
          <p:cNvPr id="94" name="Google Shape;94;p18"/>
          <p:cNvSpPr txBox="1">
            <a:spLocks noGrp="1"/>
          </p:cNvSpPr>
          <p:nvPr>
            <p:ph type="body" idx="1"/>
          </p:nvPr>
        </p:nvSpPr>
        <p:spPr>
          <a:xfrm>
            <a:off x="420085" y="1099537"/>
            <a:ext cx="5832142" cy="2103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800"/>
              </a:spcBef>
              <a:spcAft>
                <a:spcPts val="1600"/>
              </a:spcAft>
              <a:buNone/>
            </a:pPr>
            <a:r>
              <a:rPr lang="en-GB" dirty="0">
                <a:latin typeface="+mj-lt"/>
              </a:rPr>
              <a:t>In the alveoli of the lungs, the moist lining is only one cell thick.</a:t>
            </a:r>
          </a:p>
        </p:txBody>
      </p:sp>
      <p:pic>
        <p:nvPicPr>
          <p:cNvPr id="2" name="Picture 1"/>
          <p:cNvPicPr>
            <a:picLocks noChangeAspect="1"/>
          </p:cNvPicPr>
          <p:nvPr/>
        </p:nvPicPr>
        <p:blipFill>
          <a:blip r:embed="rId3"/>
          <a:stretch>
            <a:fillRect/>
          </a:stretch>
        </p:blipFill>
        <p:spPr>
          <a:xfrm>
            <a:off x="6252227" y="0"/>
            <a:ext cx="2891773" cy="5143500"/>
          </a:xfrm>
          <a:prstGeom prst="rect">
            <a:avLst/>
          </a:prstGeom>
        </p:spPr>
      </p:pic>
      <p:pic>
        <p:nvPicPr>
          <p:cNvPr id="6" name="Picture 5"/>
          <p:cNvPicPr>
            <a:picLocks noChangeAspect="1"/>
          </p:cNvPicPr>
          <p:nvPr/>
        </p:nvPicPr>
        <p:blipFill>
          <a:blip r:embed="rId4"/>
          <a:stretch>
            <a:fillRect/>
          </a:stretch>
        </p:blipFill>
        <p:spPr>
          <a:xfrm>
            <a:off x="3882611" y="3386993"/>
            <a:ext cx="5261389" cy="1756507"/>
          </a:xfrm>
          <a:prstGeom prst="rect">
            <a:avLst/>
          </a:prstGeom>
        </p:spPr>
      </p:pic>
      <p:sp>
        <p:nvSpPr>
          <p:cNvPr id="11" name="Google Shape;94;p18"/>
          <p:cNvSpPr txBox="1">
            <a:spLocks/>
          </p:cNvSpPr>
          <p:nvPr/>
        </p:nvSpPr>
        <p:spPr>
          <a:xfrm>
            <a:off x="419868" y="2524145"/>
            <a:ext cx="5689383" cy="21033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30200" algn="l" rtl="0">
              <a:lnSpc>
                <a:spcPct val="120000"/>
              </a:lnSpc>
              <a:spcBef>
                <a:spcPts val="800"/>
              </a:spcBef>
              <a:spcAft>
                <a:spcPts val="0"/>
              </a:spcAft>
              <a:buClr>
                <a:schemeClr val="lt1"/>
              </a:buClr>
              <a:buSzPts val="1600"/>
              <a:buFont typeface="Roboto"/>
              <a:buChar char="•"/>
              <a:defRPr sz="1600" b="0" i="0" u="none" strike="noStrike" cap="none">
                <a:solidFill>
                  <a:schemeClr val="lt1"/>
                </a:solidFill>
                <a:latin typeface="Roboto"/>
                <a:ea typeface="Roboto"/>
                <a:cs typeface="Roboto"/>
                <a:sym typeface="Roboto"/>
              </a:defRPr>
            </a:lvl1pPr>
            <a:lvl2pPr marL="914400" marR="0" lvl="1" indent="-330200" algn="l" rtl="0">
              <a:lnSpc>
                <a:spcPct val="120000"/>
              </a:lnSpc>
              <a:spcBef>
                <a:spcPts val="1600"/>
              </a:spcBef>
              <a:spcAft>
                <a:spcPts val="0"/>
              </a:spcAft>
              <a:buClr>
                <a:schemeClr val="lt1"/>
              </a:buClr>
              <a:buSzPts val="1600"/>
              <a:buFont typeface="Roboto"/>
              <a:buChar char="•"/>
              <a:defRPr sz="1600" b="0" i="0" u="none" strike="noStrike" cap="none">
                <a:solidFill>
                  <a:schemeClr val="lt1"/>
                </a:solidFill>
                <a:latin typeface="Roboto"/>
                <a:ea typeface="Roboto"/>
                <a:cs typeface="Roboto"/>
                <a:sym typeface="Roboto"/>
              </a:defRPr>
            </a:lvl2pPr>
            <a:lvl3pPr marL="1371600" marR="0" lvl="2" indent="-304800" algn="l" rtl="0">
              <a:lnSpc>
                <a:spcPct val="120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3pPr>
            <a:lvl4pPr marL="1828800" marR="0" lvl="3" indent="-323850" algn="l" rtl="0">
              <a:lnSpc>
                <a:spcPct val="120000"/>
              </a:lnSpc>
              <a:spcBef>
                <a:spcPts val="1600"/>
              </a:spcBef>
              <a:spcAft>
                <a:spcPts val="0"/>
              </a:spcAft>
              <a:buClr>
                <a:schemeClr val="lt1"/>
              </a:buClr>
              <a:buSzPts val="1500"/>
              <a:buFont typeface="Roboto"/>
              <a:buChar char="•"/>
              <a:defRPr sz="1200" b="0" i="0" u="none" strike="noStrike" cap="none">
                <a:solidFill>
                  <a:schemeClr val="lt1"/>
                </a:solidFill>
                <a:latin typeface="Roboto"/>
                <a:ea typeface="Roboto"/>
                <a:cs typeface="Roboto"/>
                <a:sym typeface="Roboto"/>
              </a:defRPr>
            </a:lvl4pPr>
            <a:lvl5pPr marL="2286000" marR="0" lvl="4" indent="-323850" algn="l" rtl="0">
              <a:lnSpc>
                <a:spcPct val="120000"/>
              </a:lnSpc>
              <a:spcBef>
                <a:spcPts val="1600"/>
              </a:spcBef>
              <a:spcAft>
                <a:spcPts val="0"/>
              </a:spcAft>
              <a:buClr>
                <a:schemeClr val="lt1"/>
              </a:buClr>
              <a:buSzPts val="1500"/>
              <a:buFont typeface="Roboto"/>
              <a:buChar char="•"/>
              <a:defRPr sz="1200" b="0" i="0" u="none" strike="noStrike" cap="none">
                <a:solidFill>
                  <a:schemeClr val="lt1"/>
                </a:solidFill>
                <a:latin typeface="Roboto"/>
                <a:ea typeface="Roboto"/>
                <a:cs typeface="Roboto"/>
                <a:sym typeface="Roboto"/>
              </a:defRPr>
            </a:lvl5pPr>
            <a:lvl6pPr marL="2743200" marR="0" lvl="5" indent="-311150" algn="l" rtl="0">
              <a:lnSpc>
                <a:spcPct val="120000"/>
              </a:lnSpc>
              <a:spcBef>
                <a:spcPts val="1600"/>
              </a:spcBef>
              <a:spcAft>
                <a:spcPts val="0"/>
              </a:spcAft>
              <a:buClr>
                <a:schemeClr val="lt1"/>
              </a:buClr>
              <a:buSzPts val="1300"/>
              <a:buFont typeface="Roboto"/>
              <a:buChar char="•"/>
              <a:defRPr sz="1100" b="0" i="0" u="none" strike="noStrike" cap="none">
                <a:solidFill>
                  <a:schemeClr val="lt1"/>
                </a:solidFill>
                <a:latin typeface="Roboto"/>
                <a:ea typeface="Roboto"/>
                <a:cs typeface="Roboto"/>
                <a:sym typeface="Roboto"/>
              </a:defRPr>
            </a:lvl6pPr>
            <a:lvl7pPr marL="3200400" marR="0" lvl="6" indent="-311150" algn="l" rtl="0">
              <a:lnSpc>
                <a:spcPct val="120000"/>
              </a:lnSpc>
              <a:spcBef>
                <a:spcPts val="1600"/>
              </a:spcBef>
              <a:spcAft>
                <a:spcPts val="0"/>
              </a:spcAft>
              <a:buClr>
                <a:schemeClr val="lt1"/>
              </a:buClr>
              <a:buSzPts val="1300"/>
              <a:buFont typeface="Roboto"/>
              <a:buChar char="•"/>
              <a:defRPr sz="1100" b="0" i="0" u="none" strike="noStrike" cap="none">
                <a:solidFill>
                  <a:schemeClr val="lt1"/>
                </a:solidFill>
                <a:latin typeface="Roboto"/>
                <a:ea typeface="Roboto"/>
                <a:cs typeface="Roboto"/>
                <a:sym typeface="Roboto"/>
              </a:defRPr>
            </a:lvl7pPr>
            <a:lvl8pPr marL="3657600" marR="0" lvl="7" indent="-311150" algn="l" rtl="0">
              <a:lnSpc>
                <a:spcPct val="120000"/>
              </a:lnSpc>
              <a:spcBef>
                <a:spcPts val="1600"/>
              </a:spcBef>
              <a:spcAft>
                <a:spcPts val="0"/>
              </a:spcAft>
              <a:buClr>
                <a:schemeClr val="lt1"/>
              </a:buClr>
              <a:buSzPts val="1300"/>
              <a:buFont typeface="Roboto"/>
              <a:buChar char="•"/>
              <a:defRPr sz="1100" b="0" i="0" u="none" strike="noStrike" cap="none">
                <a:solidFill>
                  <a:schemeClr val="lt1"/>
                </a:solidFill>
                <a:latin typeface="Roboto"/>
                <a:ea typeface="Roboto"/>
                <a:cs typeface="Roboto"/>
                <a:sym typeface="Roboto"/>
              </a:defRPr>
            </a:lvl8pPr>
            <a:lvl9pPr marL="4114800" marR="0" lvl="8" indent="-311150" algn="l" rtl="0">
              <a:lnSpc>
                <a:spcPct val="120000"/>
              </a:lnSpc>
              <a:spcBef>
                <a:spcPts val="1600"/>
              </a:spcBef>
              <a:spcAft>
                <a:spcPts val="1600"/>
              </a:spcAft>
              <a:buClr>
                <a:schemeClr val="lt1"/>
              </a:buClr>
              <a:buSzPts val="1300"/>
              <a:buFont typeface="Roboto"/>
              <a:buChar char="•"/>
              <a:defRPr sz="1100" b="0" i="0" u="none" strike="noStrike" cap="none">
                <a:solidFill>
                  <a:schemeClr val="lt1"/>
                </a:solidFill>
                <a:latin typeface="Roboto"/>
                <a:ea typeface="Roboto"/>
                <a:cs typeface="Roboto"/>
                <a:sym typeface="Roboto"/>
              </a:defRPr>
            </a:lvl9pPr>
          </a:lstStyle>
          <a:p>
            <a:pPr marL="0" indent="0">
              <a:lnSpc>
                <a:spcPct val="100000"/>
              </a:lnSpc>
              <a:spcAft>
                <a:spcPts val="1600"/>
              </a:spcAft>
              <a:buFont typeface="Roboto"/>
              <a:buNone/>
            </a:pPr>
            <a:r>
              <a:rPr lang="en-GB" dirty="0">
                <a:latin typeface="+mj-lt"/>
              </a:rPr>
              <a:t>These gases move by a process called DIFFUSION. </a:t>
            </a:r>
            <a:br>
              <a:rPr lang="en-GB" dirty="0">
                <a:latin typeface="+mj-lt"/>
              </a:rPr>
            </a:br>
            <a:r>
              <a:rPr lang="en-GB" dirty="0">
                <a:latin typeface="+mj-lt"/>
              </a:rPr>
              <a:t>This is the movement of a gas from an area of high concentration to an area of low concentration.</a:t>
            </a:r>
            <a:br>
              <a:rPr lang="en-GB" dirty="0">
                <a:latin typeface="+mj-lt"/>
              </a:rPr>
            </a:br>
            <a:endParaRPr lang="en-GB" dirty="0">
              <a:latin typeface="+mj-lt"/>
            </a:endParaRPr>
          </a:p>
        </p:txBody>
      </p:sp>
      <p:sp>
        <p:nvSpPr>
          <p:cNvPr id="13" name="Google Shape;94;p18"/>
          <p:cNvSpPr txBox="1">
            <a:spLocks/>
          </p:cNvSpPr>
          <p:nvPr/>
        </p:nvSpPr>
        <p:spPr>
          <a:xfrm>
            <a:off x="419868" y="3396932"/>
            <a:ext cx="3585602" cy="744559"/>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30200" algn="l" rtl="0">
              <a:lnSpc>
                <a:spcPct val="120000"/>
              </a:lnSpc>
              <a:spcBef>
                <a:spcPts val="800"/>
              </a:spcBef>
              <a:spcAft>
                <a:spcPts val="0"/>
              </a:spcAft>
              <a:buClr>
                <a:schemeClr val="lt1"/>
              </a:buClr>
              <a:buSzPts val="1600"/>
              <a:buFont typeface="Roboto"/>
              <a:buChar char="•"/>
              <a:defRPr sz="1600" b="0" i="0" u="none" strike="noStrike" cap="none">
                <a:solidFill>
                  <a:schemeClr val="lt1"/>
                </a:solidFill>
                <a:latin typeface="Roboto"/>
                <a:ea typeface="Roboto"/>
                <a:cs typeface="Roboto"/>
                <a:sym typeface="Roboto"/>
              </a:defRPr>
            </a:lvl1pPr>
            <a:lvl2pPr marL="914400" marR="0" lvl="1" indent="-330200" algn="l" rtl="0">
              <a:lnSpc>
                <a:spcPct val="120000"/>
              </a:lnSpc>
              <a:spcBef>
                <a:spcPts val="1600"/>
              </a:spcBef>
              <a:spcAft>
                <a:spcPts val="0"/>
              </a:spcAft>
              <a:buClr>
                <a:schemeClr val="lt1"/>
              </a:buClr>
              <a:buSzPts val="1600"/>
              <a:buFont typeface="Roboto"/>
              <a:buChar char="•"/>
              <a:defRPr sz="1600" b="0" i="0" u="none" strike="noStrike" cap="none">
                <a:solidFill>
                  <a:schemeClr val="lt1"/>
                </a:solidFill>
                <a:latin typeface="Roboto"/>
                <a:ea typeface="Roboto"/>
                <a:cs typeface="Roboto"/>
                <a:sym typeface="Roboto"/>
              </a:defRPr>
            </a:lvl2pPr>
            <a:lvl3pPr marL="1371600" marR="0" lvl="2" indent="-304800" algn="l" rtl="0">
              <a:lnSpc>
                <a:spcPct val="120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3pPr>
            <a:lvl4pPr marL="1828800" marR="0" lvl="3" indent="-323850" algn="l" rtl="0">
              <a:lnSpc>
                <a:spcPct val="120000"/>
              </a:lnSpc>
              <a:spcBef>
                <a:spcPts val="1600"/>
              </a:spcBef>
              <a:spcAft>
                <a:spcPts val="0"/>
              </a:spcAft>
              <a:buClr>
                <a:schemeClr val="lt1"/>
              </a:buClr>
              <a:buSzPts val="1500"/>
              <a:buFont typeface="Roboto"/>
              <a:buChar char="•"/>
              <a:defRPr sz="1200" b="0" i="0" u="none" strike="noStrike" cap="none">
                <a:solidFill>
                  <a:schemeClr val="lt1"/>
                </a:solidFill>
                <a:latin typeface="Roboto"/>
                <a:ea typeface="Roboto"/>
                <a:cs typeface="Roboto"/>
                <a:sym typeface="Roboto"/>
              </a:defRPr>
            </a:lvl4pPr>
            <a:lvl5pPr marL="2286000" marR="0" lvl="4" indent="-323850" algn="l" rtl="0">
              <a:lnSpc>
                <a:spcPct val="120000"/>
              </a:lnSpc>
              <a:spcBef>
                <a:spcPts val="1600"/>
              </a:spcBef>
              <a:spcAft>
                <a:spcPts val="0"/>
              </a:spcAft>
              <a:buClr>
                <a:schemeClr val="lt1"/>
              </a:buClr>
              <a:buSzPts val="1500"/>
              <a:buFont typeface="Roboto"/>
              <a:buChar char="•"/>
              <a:defRPr sz="1200" b="0" i="0" u="none" strike="noStrike" cap="none">
                <a:solidFill>
                  <a:schemeClr val="lt1"/>
                </a:solidFill>
                <a:latin typeface="Roboto"/>
                <a:ea typeface="Roboto"/>
                <a:cs typeface="Roboto"/>
                <a:sym typeface="Roboto"/>
              </a:defRPr>
            </a:lvl5pPr>
            <a:lvl6pPr marL="2743200" marR="0" lvl="5" indent="-311150" algn="l" rtl="0">
              <a:lnSpc>
                <a:spcPct val="120000"/>
              </a:lnSpc>
              <a:spcBef>
                <a:spcPts val="1600"/>
              </a:spcBef>
              <a:spcAft>
                <a:spcPts val="0"/>
              </a:spcAft>
              <a:buClr>
                <a:schemeClr val="lt1"/>
              </a:buClr>
              <a:buSzPts val="1300"/>
              <a:buFont typeface="Roboto"/>
              <a:buChar char="•"/>
              <a:defRPr sz="1100" b="0" i="0" u="none" strike="noStrike" cap="none">
                <a:solidFill>
                  <a:schemeClr val="lt1"/>
                </a:solidFill>
                <a:latin typeface="Roboto"/>
                <a:ea typeface="Roboto"/>
                <a:cs typeface="Roboto"/>
                <a:sym typeface="Roboto"/>
              </a:defRPr>
            </a:lvl6pPr>
            <a:lvl7pPr marL="3200400" marR="0" lvl="6" indent="-311150" algn="l" rtl="0">
              <a:lnSpc>
                <a:spcPct val="120000"/>
              </a:lnSpc>
              <a:spcBef>
                <a:spcPts val="1600"/>
              </a:spcBef>
              <a:spcAft>
                <a:spcPts val="0"/>
              </a:spcAft>
              <a:buClr>
                <a:schemeClr val="lt1"/>
              </a:buClr>
              <a:buSzPts val="1300"/>
              <a:buFont typeface="Roboto"/>
              <a:buChar char="•"/>
              <a:defRPr sz="1100" b="0" i="0" u="none" strike="noStrike" cap="none">
                <a:solidFill>
                  <a:schemeClr val="lt1"/>
                </a:solidFill>
                <a:latin typeface="Roboto"/>
                <a:ea typeface="Roboto"/>
                <a:cs typeface="Roboto"/>
                <a:sym typeface="Roboto"/>
              </a:defRPr>
            </a:lvl7pPr>
            <a:lvl8pPr marL="3657600" marR="0" lvl="7" indent="-311150" algn="l" rtl="0">
              <a:lnSpc>
                <a:spcPct val="120000"/>
              </a:lnSpc>
              <a:spcBef>
                <a:spcPts val="1600"/>
              </a:spcBef>
              <a:spcAft>
                <a:spcPts val="0"/>
              </a:spcAft>
              <a:buClr>
                <a:schemeClr val="lt1"/>
              </a:buClr>
              <a:buSzPts val="1300"/>
              <a:buFont typeface="Roboto"/>
              <a:buChar char="•"/>
              <a:defRPr sz="1100" b="0" i="0" u="none" strike="noStrike" cap="none">
                <a:solidFill>
                  <a:schemeClr val="lt1"/>
                </a:solidFill>
                <a:latin typeface="Roboto"/>
                <a:ea typeface="Roboto"/>
                <a:cs typeface="Roboto"/>
                <a:sym typeface="Roboto"/>
              </a:defRPr>
            </a:lvl8pPr>
            <a:lvl9pPr marL="4114800" marR="0" lvl="8" indent="-311150" algn="l" rtl="0">
              <a:lnSpc>
                <a:spcPct val="120000"/>
              </a:lnSpc>
              <a:spcBef>
                <a:spcPts val="1600"/>
              </a:spcBef>
              <a:spcAft>
                <a:spcPts val="1600"/>
              </a:spcAft>
              <a:buClr>
                <a:schemeClr val="lt1"/>
              </a:buClr>
              <a:buSzPts val="1300"/>
              <a:buFont typeface="Roboto"/>
              <a:buChar char="•"/>
              <a:defRPr sz="1100" b="0" i="0" u="none" strike="noStrike" cap="none">
                <a:solidFill>
                  <a:schemeClr val="lt1"/>
                </a:solidFill>
                <a:latin typeface="Roboto"/>
                <a:ea typeface="Roboto"/>
                <a:cs typeface="Roboto"/>
                <a:sym typeface="Roboto"/>
              </a:defRPr>
            </a:lvl9pPr>
          </a:lstStyle>
          <a:p>
            <a:pPr marL="0" indent="0">
              <a:lnSpc>
                <a:spcPct val="100000"/>
              </a:lnSpc>
              <a:spcAft>
                <a:spcPts val="1600"/>
              </a:spcAft>
              <a:buFont typeface="Roboto"/>
              <a:buNone/>
            </a:pPr>
            <a:r>
              <a:rPr lang="en-GB" dirty="0">
                <a:latin typeface="+mj-lt"/>
              </a:rPr>
              <a:t>In the blood, there is a high concentration of carbon dioxide to be removed, and a low concentration of oxygen which allows diffusion to occur.</a:t>
            </a:r>
          </a:p>
        </p:txBody>
      </p:sp>
      <p:sp>
        <p:nvSpPr>
          <p:cNvPr id="3" name="Rectangle 2"/>
          <p:cNvSpPr/>
          <p:nvPr/>
        </p:nvSpPr>
        <p:spPr>
          <a:xfrm>
            <a:off x="419867" y="1555866"/>
            <a:ext cx="5689384" cy="1077218"/>
          </a:xfrm>
          <a:prstGeom prst="rect">
            <a:avLst/>
          </a:prstGeom>
        </p:spPr>
        <p:txBody>
          <a:bodyPr wrap="square">
            <a:spAutoFit/>
          </a:bodyPr>
          <a:lstStyle/>
          <a:p>
            <a:pPr lvl="0">
              <a:spcBef>
                <a:spcPts val="800"/>
              </a:spcBef>
              <a:spcAft>
                <a:spcPts val="1600"/>
              </a:spcAft>
            </a:pPr>
            <a:r>
              <a:rPr lang="en-GB" sz="1600" dirty="0">
                <a:solidFill>
                  <a:schemeClr val="bg1"/>
                </a:solidFill>
              </a:rPr>
              <a:t>You can observe the red blood cells on the right </a:t>
            </a:r>
            <a:r>
              <a:rPr lang="en-GB" sz="1600" dirty="0">
                <a:solidFill>
                  <a:schemeClr val="bg1"/>
                </a:solidFill>
                <a:sym typeface="Wingdings"/>
              </a:rPr>
              <a:t></a:t>
            </a:r>
            <a:r>
              <a:rPr lang="en-GB" sz="1600" dirty="0">
                <a:solidFill>
                  <a:schemeClr val="bg1"/>
                </a:solidFill>
              </a:rPr>
              <a:t> </a:t>
            </a:r>
            <a:br>
              <a:rPr lang="en-GB" sz="1600" dirty="0">
                <a:solidFill>
                  <a:schemeClr val="bg1"/>
                </a:solidFill>
              </a:rPr>
            </a:br>
            <a:r>
              <a:rPr lang="en-GB" sz="1600" dirty="0">
                <a:solidFill>
                  <a:schemeClr val="bg1"/>
                </a:solidFill>
              </a:rPr>
              <a:t>(and live on the ‘</a:t>
            </a:r>
            <a:r>
              <a:rPr lang="en-GB" sz="1600" dirty="0" err="1">
                <a:solidFill>
                  <a:schemeClr val="bg1"/>
                </a:solidFill>
              </a:rPr>
              <a:t>Virtuali</a:t>
            </a:r>
            <a:r>
              <a:rPr lang="en-GB" sz="1600" dirty="0">
                <a:solidFill>
                  <a:schemeClr val="bg1"/>
                </a:solidFill>
              </a:rPr>
              <a:t>-Tee’ app) moving through the capillaries of an alveolus to remove carbon dioxide and to receive oxygen.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1"/>
          <p:cNvSpPr txBox="1">
            <a:spLocks noGrp="1"/>
          </p:cNvSpPr>
          <p:nvPr>
            <p:ph type="ctrTitle"/>
          </p:nvPr>
        </p:nvSpPr>
        <p:spPr>
          <a:xfrm>
            <a:off x="311700" y="130371"/>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dirty="0">
                <a:latin typeface="+mj-lt"/>
              </a:rPr>
              <a:t>What is a</a:t>
            </a:r>
            <a:br>
              <a:rPr lang="en-GB" b="1" dirty="0">
                <a:latin typeface="+mj-lt"/>
              </a:rPr>
            </a:br>
            <a:r>
              <a:rPr lang="en-GB" b="1" dirty="0">
                <a:latin typeface="+mj-lt"/>
              </a:rPr>
              <a:t>Heart Attack?</a:t>
            </a:r>
            <a:endParaRPr b="1" dirty="0">
              <a:latin typeface="+mj-lt"/>
            </a:endParaRPr>
          </a:p>
        </p:txBody>
      </p:sp>
      <p:sp>
        <p:nvSpPr>
          <p:cNvPr id="210" name="Google Shape;210;p31"/>
          <p:cNvSpPr txBox="1">
            <a:spLocks noGrp="1"/>
          </p:cNvSpPr>
          <p:nvPr>
            <p:ph type="subTitle" idx="1"/>
          </p:nvPr>
        </p:nvSpPr>
        <p:spPr>
          <a:xfrm>
            <a:off x="93041" y="877800"/>
            <a:ext cx="2620343" cy="792600"/>
          </a:xfrm>
          <a:prstGeom prst="rect">
            <a:avLst/>
          </a:prstGeom>
          <a:noFill/>
          <a:ln>
            <a:noFill/>
          </a:ln>
        </p:spPr>
        <p:txBody>
          <a:bodyPr spcFirstLastPara="1" wrap="square" lIns="68575" tIns="34275" rIns="68575" bIns="34275" anchor="t" anchorCtr="0">
            <a:noAutofit/>
          </a:bodyPr>
          <a:lstStyle/>
          <a:p>
            <a:pPr marL="0" lvl="0" indent="0"/>
            <a:r>
              <a:rPr lang="en-US" dirty="0">
                <a:latin typeface="+mj-lt"/>
              </a:rPr>
              <a:t>A blood clot can block an artery that supplies blood to the heart itself.</a:t>
            </a:r>
          </a:p>
          <a:p>
            <a:pPr marL="0" lvl="0" indent="0"/>
            <a:endParaRPr lang="en-US" dirty="0">
              <a:latin typeface="+mj-lt"/>
            </a:endParaRPr>
          </a:p>
          <a:p>
            <a:pPr marL="0" indent="0"/>
            <a:r>
              <a:rPr lang="en-US" dirty="0">
                <a:latin typeface="+mj-lt"/>
              </a:rPr>
              <a:t>The heart muscle becomes "starved" of oxygen. </a:t>
            </a:r>
          </a:p>
          <a:p>
            <a:pPr marL="0" indent="0"/>
            <a:r>
              <a:rPr lang="en-US" dirty="0">
                <a:latin typeface="+mj-lt"/>
              </a:rPr>
              <a:t>Within a short time, death of heart muscle cells can occur, which can cause permanent damage</a:t>
            </a:r>
            <a:r>
              <a:rPr lang="en-US" dirty="0"/>
              <a:t>.</a:t>
            </a:r>
          </a:p>
          <a:p>
            <a:pPr marL="0" lvl="0" indent="0"/>
            <a:endParaRPr lang="en-US" dirty="0">
              <a:latin typeface="+mj-lt"/>
            </a:endParaRPr>
          </a:p>
          <a:p>
            <a:pPr marL="0" lvl="0" indent="0"/>
            <a:r>
              <a:rPr lang="en-US" dirty="0">
                <a:latin typeface="+mj-lt"/>
              </a:rPr>
              <a:t>Smoking and obesity are two of the main contributors to heart attacks.</a:t>
            </a:r>
            <a:endParaRPr dirty="0">
              <a:latin typeface="+mj-lt"/>
            </a:endParaRPr>
          </a:p>
        </p:txBody>
      </p:sp>
      <p:pic>
        <p:nvPicPr>
          <p:cNvPr id="2" name="Picture 1"/>
          <p:cNvPicPr>
            <a:picLocks noChangeAspect="1"/>
          </p:cNvPicPr>
          <p:nvPr/>
        </p:nvPicPr>
        <p:blipFill>
          <a:blip r:embed="rId3"/>
          <a:stretch>
            <a:fillRect/>
          </a:stretch>
        </p:blipFill>
        <p:spPr>
          <a:xfrm>
            <a:off x="2716696" y="1"/>
            <a:ext cx="6427304" cy="51435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1"/>
          <p:cNvSpPr txBox="1">
            <a:spLocks noGrp="1"/>
          </p:cNvSpPr>
          <p:nvPr>
            <p:ph type="ctrTitle"/>
          </p:nvPr>
        </p:nvSpPr>
        <p:spPr>
          <a:xfrm>
            <a:off x="311700" y="180067"/>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dirty="0">
                <a:latin typeface="+mj-lt"/>
              </a:rPr>
              <a:t>Some Symptoms of a Heart Attack</a:t>
            </a:r>
            <a:endParaRPr b="1" dirty="0">
              <a:latin typeface="+mj-lt"/>
            </a:endParaRPr>
          </a:p>
        </p:txBody>
      </p:sp>
      <p:sp>
        <p:nvSpPr>
          <p:cNvPr id="210" name="Google Shape;210;p31"/>
          <p:cNvSpPr txBox="1">
            <a:spLocks noGrp="1"/>
          </p:cNvSpPr>
          <p:nvPr>
            <p:ph type="subTitle" idx="1"/>
          </p:nvPr>
        </p:nvSpPr>
        <p:spPr>
          <a:xfrm>
            <a:off x="311700" y="1019777"/>
            <a:ext cx="4813280" cy="792600"/>
          </a:xfrm>
          <a:prstGeom prst="rect">
            <a:avLst/>
          </a:prstGeom>
          <a:noFill/>
          <a:ln>
            <a:noFill/>
          </a:ln>
        </p:spPr>
        <p:txBody>
          <a:bodyPr spcFirstLastPara="1" wrap="square" lIns="68575" tIns="34275" rIns="68575" bIns="34275" anchor="t" anchorCtr="0">
            <a:noAutofit/>
          </a:bodyPr>
          <a:lstStyle/>
          <a:p>
            <a:pPr>
              <a:buFont typeface="Arial" charset="0"/>
              <a:buChar char="•"/>
            </a:pPr>
            <a:r>
              <a:rPr lang="en-US" dirty="0">
                <a:latin typeface="+mj-lt"/>
              </a:rPr>
              <a:t>Pain or discomfort in chest</a:t>
            </a:r>
          </a:p>
          <a:p>
            <a:pPr>
              <a:buFont typeface="Arial" charset="0"/>
              <a:buChar char="•"/>
            </a:pPr>
            <a:r>
              <a:rPr lang="en-US" dirty="0">
                <a:latin typeface="+mj-lt"/>
              </a:rPr>
              <a:t>Lightheadedness, nausea or vomiting</a:t>
            </a:r>
          </a:p>
          <a:p>
            <a:pPr>
              <a:buFont typeface="Arial" charset="0"/>
              <a:buChar char="•"/>
            </a:pPr>
            <a:r>
              <a:rPr lang="en-US" dirty="0">
                <a:latin typeface="+mj-lt"/>
              </a:rPr>
              <a:t>Jaw, neck or back pain</a:t>
            </a:r>
          </a:p>
          <a:p>
            <a:pPr>
              <a:buFont typeface="Arial" charset="0"/>
              <a:buChar char="•"/>
            </a:pPr>
            <a:r>
              <a:rPr lang="en-US" dirty="0">
                <a:latin typeface="+mj-lt"/>
              </a:rPr>
              <a:t>Discomfort or pain in arm or shoulder</a:t>
            </a:r>
          </a:p>
          <a:p>
            <a:pPr>
              <a:buFont typeface="Arial" charset="0"/>
              <a:buChar char="•"/>
            </a:pPr>
            <a:r>
              <a:rPr lang="en-US" dirty="0">
                <a:latin typeface="+mj-lt"/>
              </a:rPr>
              <a:t>Shortness of breath</a:t>
            </a:r>
          </a:p>
          <a:p>
            <a:pPr>
              <a:buFont typeface="Arial" charset="0"/>
              <a:buChar char="•"/>
            </a:pPr>
            <a:r>
              <a:rPr lang="en-US" dirty="0">
                <a:latin typeface="+mj-lt"/>
              </a:rPr>
              <a:t>Cold sweats</a:t>
            </a:r>
          </a:p>
          <a:p>
            <a:pPr>
              <a:buFont typeface="Arial" charset="0"/>
              <a:buChar char="•"/>
            </a:pPr>
            <a:endParaRPr lang="en-US" dirty="0">
              <a:latin typeface="+mj-lt"/>
            </a:endParaRPr>
          </a:p>
          <a:p>
            <a:pPr marL="114300" indent="0"/>
            <a:r>
              <a:rPr lang="en-US" sz="2400" b="1" dirty="0">
                <a:latin typeface="+mj-lt"/>
              </a:rPr>
              <a:t>What to do: </a:t>
            </a:r>
          </a:p>
          <a:p>
            <a:pPr marL="114300" indent="0"/>
            <a:r>
              <a:rPr lang="en-US" dirty="0">
                <a:latin typeface="+mj-lt"/>
              </a:rPr>
              <a:t>See the St. John’s Ambulance Fact Sheet</a:t>
            </a:r>
          </a:p>
          <a:p>
            <a:pPr marL="114300" indent="0"/>
            <a:r>
              <a:rPr lang="en-US" dirty="0">
                <a:solidFill>
                  <a:schemeClr val="bg1"/>
                </a:solidFill>
                <a:latin typeface="+mj-lt"/>
                <a:hlinkClick r:id="rId3"/>
              </a:rPr>
              <a:t>http://www.sja.org.uk/sja/pdf/What-to-do-if-an-adult-is-having-a-heart-attack-first-aid-poster-2016.pdf</a:t>
            </a:r>
            <a:r>
              <a:rPr lang="en-US" dirty="0">
                <a:solidFill>
                  <a:schemeClr val="bg1"/>
                </a:solidFill>
                <a:latin typeface="+mj-lt"/>
              </a:rPr>
              <a:t> </a:t>
            </a:r>
          </a:p>
          <a:p>
            <a:pPr marL="114300" indent="0"/>
            <a:endParaRPr lang="en-US" b="1" dirty="0">
              <a:latin typeface="+mj-lt"/>
            </a:endParaRPr>
          </a:p>
          <a:p>
            <a:pPr marL="114300" indent="0"/>
            <a:endParaRPr lang="en-US" dirty="0">
              <a:latin typeface="+mj-lt"/>
            </a:endParaRPr>
          </a:p>
          <a:p>
            <a:pPr>
              <a:buFont typeface="Arial" charset="0"/>
              <a:buChar char="•"/>
            </a:pPr>
            <a:endParaRPr lang="en-US" dirty="0">
              <a:latin typeface="+mj-lt"/>
            </a:endParaRPr>
          </a:p>
          <a:p>
            <a:pPr>
              <a:buFont typeface="Arial" charset="0"/>
              <a:buChar char="•"/>
            </a:pPr>
            <a:endParaRPr lang="en-US" dirty="0">
              <a:latin typeface="+mj-lt"/>
            </a:endParaRPr>
          </a:p>
        </p:txBody>
      </p:sp>
      <p:pic>
        <p:nvPicPr>
          <p:cNvPr id="2" name="Picture 1"/>
          <p:cNvPicPr>
            <a:picLocks noChangeAspect="1"/>
          </p:cNvPicPr>
          <p:nvPr/>
        </p:nvPicPr>
        <p:blipFill>
          <a:blip r:embed="rId4"/>
          <a:stretch>
            <a:fillRect/>
          </a:stretch>
        </p:blipFill>
        <p:spPr>
          <a:xfrm>
            <a:off x="5124980" y="1086661"/>
            <a:ext cx="4019020" cy="2678300"/>
          </a:xfrm>
          <a:prstGeom prst="rect">
            <a:avLst/>
          </a:prstGeom>
        </p:spPr>
      </p:pic>
      <p:sp>
        <p:nvSpPr>
          <p:cNvPr id="6" name="Rectangle 5"/>
          <p:cNvSpPr/>
          <p:nvPr/>
        </p:nvSpPr>
        <p:spPr>
          <a:xfrm>
            <a:off x="417442" y="4337134"/>
            <a:ext cx="7825409" cy="461665"/>
          </a:xfrm>
          <a:prstGeom prst="rect">
            <a:avLst/>
          </a:prstGeom>
        </p:spPr>
        <p:txBody>
          <a:bodyPr wrap="square">
            <a:spAutoFit/>
          </a:bodyPr>
          <a:lstStyle/>
          <a:p>
            <a:pPr lvl="0">
              <a:spcBef>
                <a:spcPts val="1600"/>
              </a:spcBef>
            </a:pPr>
            <a:r>
              <a:rPr lang="en-GB" sz="1200" dirty="0">
                <a:latin typeface="+mj-lt"/>
              </a:rPr>
              <a:t>Also available in the teacher’s resources repository at:</a:t>
            </a:r>
            <a:br>
              <a:rPr lang="en-GB" sz="1200" dirty="0">
                <a:latin typeface="+mj-lt"/>
              </a:rPr>
            </a:br>
            <a:r>
              <a:rPr lang="en-GB" sz="1200" u="sng" dirty="0">
                <a:solidFill>
                  <a:srgbClr val="00FFFF"/>
                </a:solidFill>
                <a:latin typeface="+mj-lt"/>
                <a:hlinkClick r:id="rId5"/>
              </a:rPr>
              <a:t>https://drive.google.com/drive/folders/17N-hPZnEAdBwevuxAYoTi-yasNatYQM9?usp=sharing</a:t>
            </a:r>
            <a:endParaRPr lang="en-GB" sz="1200" dirty="0">
              <a:solidFill>
                <a:srgbClr val="00FFFF"/>
              </a:solidFill>
              <a:latin typeface="+mj-lt"/>
            </a:endParaRPr>
          </a:p>
        </p:txBody>
      </p:sp>
      <p:pic>
        <p:nvPicPr>
          <p:cNvPr id="7" name="Picture 6">
            <a:hlinkClick r:id="rId3"/>
          </p:cNvPr>
          <p:cNvPicPr>
            <a:picLocks noChangeAspect="1"/>
          </p:cNvPicPr>
          <p:nvPr/>
        </p:nvPicPr>
        <p:blipFill>
          <a:blip r:embed="rId6"/>
          <a:stretch>
            <a:fillRect/>
          </a:stretch>
        </p:blipFill>
        <p:spPr>
          <a:xfrm>
            <a:off x="7388117" y="2693504"/>
            <a:ext cx="1654883" cy="23290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8079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1"/>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a:latin typeface="+mj-lt"/>
              </a:rPr>
              <a:t>Keeping your heart healthy</a:t>
            </a:r>
            <a:endParaRPr b="1">
              <a:latin typeface="+mj-lt"/>
            </a:endParaRPr>
          </a:p>
        </p:txBody>
      </p:sp>
      <p:sp>
        <p:nvSpPr>
          <p:cNvPr id="210" name="Google Shape;210;p31"/>
          <p:cNvSpPr txBox="1">
            <a:spLocks noGrp="1"/>
          </p:cNvSpPr>
          <p:nvPr>
            <p:ph type="subTitle" idx="1"/>
          </p:nvPr>
        </p:nvSpPr>
        <p:spPr>
          <a:xfrm>
            <a:off x="311700" y="1268252"/>
            <a:ext cx="5386734"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dirty="0">
                <a:latin typeface="+mj-lt"/>
              </a:rPr>
              <a:t>Take regular exercise that makes your heart beat faster</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Eat healthily – fresh fruit and vegetables and not too much salt, sugar or fat</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Avoid foods that are high in saturated fats and trans-fats </a:t>
            </a:r>
            <a:br>
              <a:rPr lang="en-GB" dirty="0">
                <a:latin typeface="+mj-lt"/>
              </a:rPr>
            </a:br>
            <a:r>
              <a:rPr lang="en-GB" dirty="0">
                <a:latin typeface="+mj-lt"/>
              </a:rPr>
              <a:t>(such as animal fats, fried foods, commercial baked goods)</a:t>
            </a:r>
          </a:p>
          <a:p>
            <a:pPr marL="0" lvl="0" indent="0" rtl="0">
              <a:spcBef>
                <a:spcPts val="0"/>
              </a:spcBef>
              <a:spcAft>
                <a:spcPts val="0"/>
              </a:spcAft>
              <a:buNone/>
            </a:pPr>
            <a:endParaRPr lang="en-GB" dirty="0">
              <a:latin typeface="+mj-lt"/>
            </a:endParaRPr>
          </a:p>
          <a:p>
            <a:pPr marL="0" lvl="0" indent="0" rtl="0">
              <a:spcBef>
                <a:spcPts val="0"/>
              </a:spcBef>
              <a:spcAft>
                <a:spcPts val="0"/>
              </a:spcAft>
              <a:buNone/>
            </a:pPr>
            <a:r>
              <a:rPr lang="en-GB" dirty="0">
                <a:latin typeface="+mj-lt"/>
              </a:rPr>
              <a:t>Take time to relax and avoid too much stress</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Don’t smoke</a:t>
            </a:r>
            <a:endParaRPr dirty="0">
              <a:latin typeface="+mj-lt"/>
            </a:endParaRPr>
          </a:p>
        </p:txBody>
      </p:sp>
      <p:pic>
        <p:nvPicPr>
          <p:cNvPr id="3" name="Picture 2"/>
          <p:cNvPicPr>
            <a:picLocks noChangeAspect="1"/>
          </p:cNvPicPr>
          <p:nvPr/>
        </p:nvPicPr>
        <p:blipFill rotWithShape="1">
          <a:blip r:embed="rId3"/>
          <a:srcRect l="27826" r="37971"/>
          <a:stretch/>
        </p:blipFill>
        <p:spPr>
          <a:xfrm>
            <a:off x="6016486" y="306448"/>
            <a:ext cx="3127514" cy="4090416"/>
          </a:xfrm>
          <a:prstGeom prst="rect">
            <a:avLst/>
          </a:prstGeom>
        </p:spPr>
      </p:pic>
      <p:sp>
        <p:nvSpPr>
          <p:cNvPr id="5" name="Rectangle 4"/>
          <p:cNvSpPr/>
          <p:nvPr/>
        </p:nvSpPr>
        <p:spPr>
          <a:xfrm>
            <a:off x="5938795" y="4404827"/>
            <a:ext cx="1875835" cy="276999"/>
          </a:xfrm>
          <a:prstGeom prst="rect">
            <a:avLst/>
          </a:prstGeom>
        </p:spPr>
        <p:txBody>
          <a:bodyPr wrap="none">
            <a:spAutoFit/>
          </a:bodyPr>
          <a:lstStyle/>
          <a:p>
            <a:r>
              <a:rPr lang="en-US" sz="1200" i="1" dirty="0">
                <a:solidFill>
                  <a:srgbClr val="222222"/>
                </a:solidFill>
                <a:latin typeface="+mj-lt"/>
              </a:rPr>
              <a:t>Photo: Thomas </a:t>
            </a:r>
            <a:r>
              <a:rPr lang="en-US" sz="1200" i="1" dirty="0" err="1">
                <a:solidFill>
                  <a:srgbClr val="222222"/>
                </a:solidFill>
                <a:latin typeface="+mj-lt"/>
              </a:rPr>
              <a:t>Bresson</a:t>
            </a:r>
            <a:endParaRPr lang="en-US" sz="1200" i="1" dirty="0">
              <a:latin typeface="+mj-lt"/>
            </a:endParaRPr>
          </a:p>
        </p:txBody>
      </p:sp>
    </p:spTree>
    <p:extLst>
      <p:ext uri="{BB962C8B-B14F-4D97-AF65-F5344CB8AC3E}">
        <p14:creationId xmlns:p14="http://schemas.microsoft.com/office/powerpoint/2010/main" val="1821277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9"/>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a:latin typeface="+mj-lt"/>
              </a:rPr>
              <a:t>Curious facts!</a:t>
            </a:r>
            <a:endParaRPr b="1">
              <a:latin typeface="+mj-lt"/>
            </a:endParaRPr>
          </a:p>
        </p:txBody>
      </p:sp>
      <p:sp>
        <p:nvSpPr>
          <p:cNvPr id="185" name="Google Shape;185;p29"/>
          <p:cNvSpPr txBox="1">
            <a:spLocks noGrp="1"/>
          </p:cNvSpPr>
          <p:nvPr>
            <p:ph type="subTitle" idx="1"/>
          </p:nvPr>
        </p:nvSpPr>
        <p:spPr>
          <a:xfrm>
            <a:off x="311699" y="1480900"/>
            <a:ext cx="4985857"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dirty="0">
                <a:latin typeface="+mj-lt"/>
              </a:rPr>
              <a:t>If you were to lay all your blood vessels in a long line they would stretch about 60,000 miles (96,560 km)! (that’s over two times around the entire world).</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Your heart beats about 100,000 times a day.</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Your heart beats without you having to think about it.</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The image on the right is a satellite image of rivers in Alaska. It’s interesting that they look like blood vessels.</a:t>
            </a:r>
            <a:endParaRPr dirty="0">
              <a:latin typeface="+mj-lt"/>
            </a:endParaRPr>
          </a:p>
        </p:txBody>
      </p:sp>
      <p:pic>
        <p:nvPicPr>
          <p:cNvPr id="5" name="Google Shape;186;p29">
            <a:extLst>
              <a:ext uri="{FF2B5EF4-FFF2-40B4-BE49-F238E27FC236}">
                <a16:creationId xmlns:a16="http://schemas.microsoft.com/office/drawing/2014/main" id="{C2991D85-B37F-1046-BA23-F1931BCF75E3}"/>
              </a:ext>
            </a:extLst>
          </p:cNvPr>
          <p:cNvPicPr preferRelativeResize="0"/>
          <p:nvPr/>
        </p:nvPicPr>
        <p:blipFill>
          <a:blip r:embed="rId3"/>
          <a:srcRect/>
          <a:stretch/>
        </p:blipFill>
        <p:spPr>
          <a:xfrm>
            <a:off x="5455055" y="617273"/>
            <a:ext cx="3688945" cy="368894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0"/>
          <p:cNvSpPr txBox="1">
            <a:spLocks noGrp="1"/>
          </p:cNvSpPr>
          <p:nvPr>
            <p:ph type="ctrTitle"/>
          </p:nvPr>
        </p:nvSpPr>
        <p:spPr>
          <a:xfrm>
            <a:off x="311700" y="252425"/>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dirty="0">
                <a:latin typeface="+mj-lt"/>
              </a:rPr>
              <a:t>Quiz</a:t>
            </a:r>
            <a:endParaRPr b="1" dirty="0">
              <a:latin typeface="+mj-lt"/>
            </a:endParaRPr>
          </a:p>
        </p:txBody>
      </p:sp>
      <p:sp>
        <p:nvSpPr>
          <p:cNvPr id="192" name="Google Shape;192;p30"/>
          <p:cNvSpPr txBox="1">
            <a:spLocks noGrp="1"/>
          </p:cNvSpPr>
          <p:nvPr>
            <p:ph type="subTitle" idx="1"/>
          </p:nvPr>
        </p:nvSpPr>
        <p:spPr>
          <a:xfrm>
            <a:off x="311700" y="829525"/>
            <a:ext cx="8520600" cy="2927466"/>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lt1"/>
              </a:buClr>
              <a:buSzPts val="1900"/>
              <a:buFont typeface="Arial"/>
              <a:buNone/>
            </a:pPr>
            <a:r>
              <a:rPr lang="en-GB" sz="1500" b="0" i="0" u="none" strike="noStrike" cap="none" dirty="0">
                <a:solidFill>
                  <a:schemeClr val="lt1"/>
                </a:solidFill>
                <a:latin typeface="+mj-lt"/>
                <a:ea typeface="Questrial"/>
                <a:cs typeface="Questrial"/>
                <a:sym typeface="Questrial"/>
              </a:rPr>
              <a:t>Can you fill in the blanks and show what you’ve learnt today? Use the words </a:t>
            </a:r>
            <a:r>
              <a:rPr lang="en-GB" sz="1500" dirty="0">
                <a:solidFill>
                  <a:schemeClr val="lt1"/>
                </a:solidFill>
                <a:latin typeface="+mj-lt"/>
                <a:ea typeface="Questrial"/>
                <a:cs typeface="Questrial"/>
                <a:sym typeface="Questrial"/>
              </a:rPr>
              <a:t>in blue</a:t>
            </a:r>
            <a:r>
              <a:rPr lang="en-GB" sz="1500" b="0" i="0" u="none" strike="noStrike" cap="none" dirty="0">
                <a:solidFill>
                  <a:schemeClr val="lt1"/>
                </a:solidFill>
                <a:latin typeface="+mj-lt"/>
                <a:ea typeface="Questrial"/>
                <a:cs typeface="Questrial"/>
                <a:sym typeface="Questrial"/>
              </a:rPr>
              <a:t> to help you.</a:t>
            </a:r>
            <a:endParaRPr sz="1500" b="0" i="0" u="none" strike="noStrike" cap="none" dirty="0">
              <a:solidFill>
                <a:schemeClr val="lt1"/>
              </a:solidFill>
              <a:latin typeface="+mj-lt"/>
              <a:ea typeface="Questrial"/>
              <a:cs typeface="Questrial"/>
              <a:sym typeface="Questrial"/>
            </a:endParaRPr>
          </a:p>
          <a:p>
            <a:pPr marL="0" marR="0" lvl="0" indent="0" algn="l" rtl="0">
              <a:lnSpc>
                <a:spcPct val="110000"/>
              </a:lnSpc>
              <a:spcBef>
                <a:spcPts val="0"/>
              </a:spcBef>
              <a:spcAft>
                <a:spcPts val="0"/>
              </a:spcAft>
              <a:buClr>
                <a:schemeClr val="lt1"/>
              </a:buClr>
              <a:buSzPts val="1900"/>
              <a:buFont typeface="Arial"/>
              <a:buNone/>
            </a:pPr>
            <a:endParaRPr sz="1500" dirty="0">
              <a:solidFill>
                <a:schemeClr val="lt1"/>
              </a:solidFill>
              <a:latin typeface="+mj-lt"/>
              <a:ea typeface="Questrial"/>
              <a:cs typeface="Questrial"/>
              <a:sym typeface="Questrial"/>
            </a:endParaRPr>
          </a:p>
          <a:p>
            <a:pPr marL="0" marR="0" lvl="0" indent="0" algn="l" rtl="0">
              <a:lnSpc>
                <a:spcPct val="110000"/>
              </a:lnSpc>
              <a:spcBef>
                <a:spcPts val="800"/>
              </a:spcBef>
              <a:spcAft>
                <a:spcPts val="0"/>
              </a:spcAft>
              <a:buClr>
                <a:schemeClr val="lt1"/>
              </a:buClr>
              <a:buSzPts val="1900"/>
              <a:buFont typeface="Arial"/>
              <a:buNone/>
            </a:pPr>
            <a:r>
              <a:rPr lang="en-GB" sz="1500" b="0" i="0" u="none" strike="noStrike" cap="none" dirty="0">
                <a:solidFill>
                  <a:schemeClr val="lt1"/>
                </a:solidFill>
                <a:latin typeface="+mj-lt"/>
                <a:ea typeface="Questrial"/>
                <a:cs typeface="Questrial"/>
                <a:sym typeface="Questrial"/>
              </a:rPr>
              <a:t>Our heart is a </a:t>
            </a:r>
            <a:r>
              <a:rPr lang="en-GB" sz="1500" b="0" i="0" strike="noStrike" cap="none" dirty="0">
                <a:solidFill>
                  <a:schemeClr val="lt1"/>
                </a:solidFill>
                <a:latin typeface="+mj-lt"/>
                <a:ea typeface="Questrial"/>
                <a:cs typeface="Questrial"/>
                <a:sym typeface="Questrial"/>
              </a:rPr>
              <a:t>_</a:t>
            </a:r>
            <a:r>
              <a:rPr lang="en-GB" sz="1500" b="0" i="0" strike="noStrike" cap="none" dirty="0">
                <a:solidFill>
                  <a:schemeClr val="bg1"/>
                </a:solidFill>
                <a:latin typeface="+mj-lt"/>
                <a:ea typeface="Questrial"/>
                <a:cs typeface="Questrial"/>
                <a:sym typeface="Questrial"/>
              </a:rPr>
              <a:t>______ </a:t>
            </a:r>
            <a:r>
              <a:rPr lang="en-GB" sz="1500" b="0" i="0" strike="noStrike" cap="none" dirty="0">
                <a:solidFill>
                  <a:schemeClr val="lt1"/>
                </a:solidFill>
                <a:latin typeface="+mj-lt"/>
                <a:ea typeface="Questrial"/>
                <a:cs typeface="Questrial"/>
                <a:sym typeface="Questrial"/>
              </a:rPr>
              <a:t>which </a:t>
            </a:r>
            <a:r>
              <a:rPr lang="en-GB" sz="1500" b="0" i="0" u="none" strike="noStrike" cap="none" dirty="0">
                <a:solidFill>
                  <a:schemeClr val="lt1"/>
                </a:solidFill>
                <a:latin typeface="+mj-lt"/>
                <a:ea typeface="Questrial"/>
                <a:cs typeface="Questrial"/>
                <a:sym typeface="Questrial"/>
              </a:rPr>
              <a:t>pumps blood through our body. You can feel your </a:t>
            </a:r>
            <a:r>
              <a:rPr lang="en-GB" sz="1500" b="0" i="0" u="none" strike="noStrike" cap="none" dirty="0">
                <a:solidFill>
                  <a:schemeClr val="bg1"/>
                </a:solidFill>
                <a:latin typeface="+mj-lt"/>
                <a:ea typeface="Questrial"/>
                <a:cs typeface="Questrial"/>
                <a:sym typeface="Questrial"/>
              </a:rPr>
              <a:t>_______ </a:t>
            </a:r>
            <a:r>
              <a:rPr lang="en-GB" sz="1500" b="0" i="0" u="none" strike="noStrike" cap="none" dirty="0">
                <a:solidFill>
                  <a:schemeClr val="lt1"/>
                </a:solidFill>
                <a:latin typeface="+mj-lt"/>
                <a:ea typeface="Questrial"/>
                <a:cs typeface="Questrial"/>
                <a:sym typeface="Questrial"/>
              </a:rPr>
              <a:t>in your wrist. You can feel your heartbeat by placing your hand on your________. If you get excited or do exercise your heart rate gets ________. Your blood delivers oxygen and nutrients to your body. A ten year old has about _________of blood in their body. Blood is made of plasma and blood cells. ________ is carried in red blood cells. White blood cells fight _________. The heart has 4 chambers. On the right side is the _________and the right ventricle. On the left side is the left atrium and the_____________. The right side of the heart receives blood from the body and the left side sends __________</a:t>
            </a:r>
            <a:r>
              <a:rPr lang="en-GB" sz="1500" dirty="0">
                <a:solidFill>
                  <a:schemeClr val="lt1"/>
                </a:solidFill>
                <a:latin typeface="+mj-lt"/>
                <a:ea typeface="Questrial"/>
                <a:cs typeface="Questrial"/>
                <a:sym typeface="Questrial"/>
              </a:rPr>
              <a:t>___ from the lungs </a:t>
            </a:r>
            <a:r>
              <a:rPr lang="en-GB" sz="1500" b="0" i="0" u="none" strike="noStrike" cap="none" dirty="0">
                <a:solidFill>
                  <a:schemeClr val="lt1"/>
                </a:solidFill>
                <a:latin typeface="+mj-lt"/>
                <a:ea typeface="Questrial"/>
                <a:cs typeface="Questrial"/>
                <a:sym typeface="Questrial"/>
              </a:rPr>
              <a:t>to the rest of the body. The process of blood going round the body is called ___________.</a:t>
            </a:r>
            <a:endParaRPr sz="1500" b="0" i="0" u="none" strike="noStrike" cap="none" dirty="0">
              <a:solidFill>
                <a:schemeClr val="lt1"/>
              </a:solidFill>
              <a:latin typeface="+mj-lt"/>
              <a:ea typeface="Questrial"/>
              <a:cs typeface="Questrial"/>
              <a:sym typeface="Questrial"/>
            </a:endParaRPr>
          </a:p>
        </p:txBody>
      </p:sp>
      <p:sp>
        <p:nvSpPr>
          <p:cNvPr id="193" name="Google Shape;193;p30"/>
          <p:cNvSpPr txBox="1"/>
          <p:nvPr/>
        </p:nvSpPr>
        <p:spPr>
          <a:xfrm>
            <a:off x="56400" y="4070925"/>
            <a:ext cx="8775900" cy="1241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lt1"/>
              </a:buClr>
              <a:buSzPts val="2100"/>
              <a:buFont typeface="Arial"/>
              <a:buNone/>
            </a:pPr>
            <a:r>
              <a:rPr lang="en-GB" dirty="0">
                <a:solidFill>
                  <a:srgbClr val="00FFFF"/>
                </a:solidFill>
                <a:latin typeface="+mj-lt"/>
                <a:ea typeface="Roboto"/>
                <a:cs typeface="Roboto"/>
                <a:sym typeface="Roboto"/>
              </a:rPr>
              <a:t>Oxygen - infection - faster - muscle - chest - pulse - right atrium </a:t>
            </a:r>
            <a:endParaRPr dirty="0">
              <a:solidFill>
                <a:srgbClr val="00FFFF"/>
              </a:solidFill>
              <a:latin typeface="+mj-lt"/>
              <a:ea typeface="Roboto"/>
              <a:cs typeface="Roboto"/>
              <a:sym typeface="Roboto"/>
            </a:endParaRPr>
          </a:p>
          <a:p>
            <a:pPr marL="0" marR="0" lvl="0" indent="0" algn="ctr" rtl="0">
              <a:lnSpc>
                <a:spcPct val="100000"/>
              </a:lnSpc>
              <a:spcBef>
                <a:spcPts val="0"/>
              </a:spcBef>
              <a:spcAft>
                <a:spcPts val="0"/>
              </a:spcAft>
              <a:buClr>
                <a:schemeClr val="lt1"/>
              </a:buClr>
              <a:buSzPts val="2100"/>
              <a:buFont typeface="Arial"/>
              <a:buNone/>
            </a:pPr>
            <a:r>
              <a:rPr lang="en-GB" dirty="0">
                <a:solidFill>
                  <a:srgbClr val="00FFFF"/>
                </a:solidFill>
                <a:latin typeface="+mj-lt"/>
                <a:ea typeface="Roboto"/>
                <a:cs typeface="Roboto"/>
                <a:sym typeface="Roboto"/>
              </a:rPr>
              <a:t>left ventricle - circulation - 3 litres - </a:t>
            </a:r>
            <a:r>
              <a:rPr lang="en-GB">
                <a:solidFill>
                  <a:srgbClr val="00FFFF"/>
                </a:solidFill>
                <a:latin typeface="+mj-lt"/>
                <a:ea typeface="Roboto"/>
                <a:cs typeface="Roboto"/>
                <a:sym typeface="Roboto"/>
              </a:rPr>
              <a:t>oxygen-rich blood</a:t>
            </a:r>
            <a:endParaRPr dirty="0">
              <a:solidFill>
                <a:srgbClr val="00FFFF"/>
              </a:solidFill>
              <a:latin typeface="+mj-lt"/>
              <a:ea typeface="Roboto"/>
              <a:cs typeface="Roboto"/>
              <a:sym typeface="Roboto"/>
            </a:endParaRPr>
          </a:p>
        </p:txBody>
      </p:sp>
    </p:spTree>
    <p:extLst>
      <p:ext uri="{BB962C8B-B14F-4D97-AF65-F5344CB8AC3E}">
        <p14:creationId xmlns:p14="http://schemas.microsoft.com/office/powerpoint/2010/main" val="312583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166176" y="299950"/>
            <a:ext cx="3650400" cy="1109100"/>
          </a:xfrm>
          <a:prstGeom prst="rect">
            <a:avLst/>
          </a:prstGeom>
          <a:noFill/>
          <a:ln>
            <a:noFill/>
          </a:ln>
        </p:spPr>
        <p:txBody>
          <a:bodyPr spcFirstLastPara="1" wrap="square" lIns="68575" tIns="34275" rIns="68575" bIns="34275" anchor="ctr" anchorCtr="0">
            <a:noAutofit/>
          </a:bodyPr>
          <a:lstStyle/>
          <a:p>
            <a:pPr marL="0" marR="0" lvl="0" indent="0" rtl="0">
              <a:lnSpc>
                <a:spcPct val="90000"/>
              </a:lnSpc>
              <a:spcBef>
                <a:spcPts val="0"/>
              </a:spcBef>
              <a:spcAft>
                <a:spcPts val="0"/>
              </a:spcAft>
              <a:buClr>
                <a:schemeClr val="lt1"/>
              </a:buClr>
              <a:buSzPts val="2400"/>
              <a:buFont typeface="Questrial"/>
              <a:buNone/>
            </a:pPr>
            <a:r>
              <a:rPr lang="en-GB" sz="1800" b="1" i="0" u="none" strike="noStrike" cap="none" dirty="0">
                <a:solidFill>
                  <a:schemeClr val="lt1"/>
                </a:solidFill>
                <a:latin typeface="+mj-lt"/>
              </a:rPr>
              <a:t>OVERALL LEARNING OUTCOMES  Middle/Intermediate Years</a:t>
            </a:r>
            <a:endParaRPr sz="1800" b="1" i="0" u="none" strike="noStrike" cap="none" dirty="0">
              <a:solidFill>
                <a:schemeClr val="lt1"/>
              </a:solidFill>
              <a:latin typeface="+mj-lt"/>
            </a:endParaRPr>
          </a:p>
        </p:txBody>
      </p:sp>
      <p:sp>
        <p:nvSpPr>
          <p:cNvPr id="79" name="Google Shape;79;p16"/>
          <p:cNvSpPr txBox="1">
            <a:spLocks noGrp="1"/>
          </p:cNvSpPr>
          <p:nvPr>
            <p:ph type="body" idx="1"/>
          </p:nvPr>
        </p:nvSpPr>
        <p:spPr>
          <a:xfrm>
            <a:off x="166175" y="1869800"/>
            <a:ext cx="4226700" cy="2656500"/>
          </a:xfrm>
          <a:prstGeom prst="rect">
            <a:avLst/>
          </a:prstGeom>
          <a:noFill/>
          <a:ln>
            <a:noFill/>
          </a:ln>
        </p:spPr>
        <p:txBody>
          <a:bodyPr spcFirstLastPara="1" wrap="square" lIns="68575" tIns="34275" rIns="68575" bIns="34275" anchor="t" anchorCtr="0">
            <a:noAutofit/>
          </a:bodyPr>
          <a:lstStyle/>
          <a:p>
            <a:pPr marL="0" marR="0" lvl="0" indent="0" rtl="0">
              <a:lnSpc>
                <a:spcPct val="120000"/>
              </a:lnSpc>
              <a:spcBef>
                <a:spcPts val="0"/>
              </a:spcBef>
              <a:spcAft>
                <a:spcPts val="0"/>
              </a:spcAft>
              <a:buNone/>
            </a:pPr>
            <a:r>
              <a:rPr lang="en-GB" sz="1400" b="1" i="0" u="none" strike="noStrike" cap="none" dirty="0">
                <a:solidFill>
                  <a:schemeClr val="lt1"/>
                </a:solidFill>
                <a:latin typeface="+mj-lt"/>
                <a:ea typeface="Roboto"/>
                <a:cs typeface="Roboto"/>
                <a:sym typeface="Roboto"/>
              </a:rPr>
              <a:t>The Circulatory System Objectives</a:t>
            </a:r>
            <a:endParaRPr sz="1400" dirty="0">
              <a:latin typeface="+mj-lt"/>
              <a:ea typeface="Roboto"/>
              <a:cs typeface="Roboto"/>
              <a:sym typeface="Roboto"/>
            </a:endParaRPr>
          </a:p>
          <a:p>
            <a:pPr marL="520700" marR="0" lvl="1" indent="-139700" rtl="0">
              <a:lnSpc>
                <a:spcPct val="120000"/>
              </a:lnSpc>
              <a:spcBef>
                <a:spcPts val="0"/>
              </a:spcBef>
              <a:spcAft>
                <a:spcPts val="0"/>
              </a:spcAft>
              <a:buClr>
                <a:schemeClr val="lt1"/>
              </a:buClr>
              <a:buSzPts val="1200"/>
              <a:buFont typeface="Roboto"/>
              <a:buChar char="•"/>
            </a:pPr>
            <a:r>
              <a:rPr lang="en-GB" sz="1200" i="0" u="none" strike="noStrike" cap="none" dirty="0">
                <a:solidFill>
                  <a:schemeClr val="lt1"/>
                </a:solidFill>
                <a:latin typeface="+mj-lt"/>
                <a:ea typeface="Roboto"/>
                <a:cs typeface="Roboto"/>
                <a:sym typeface="Roboto"/>
              </a:rPr>
              <a:t>To observe and describe </a:t>
            </a:r>
            <a:r>
              <a:rPr lang="en-US" sz="1200" i="0" u="none" strike="noStrike" cap="none" dirty="0">
                <a:solidFill>
                  <a:schemeClr val="lt1"/>
                </a:solidFill>
                <a:latin typeface="+mj-lt"/>
                <a:ea typeface="Roboto"/>
                <a:cs typeface="Roboto"/>
                <a:sym typeface="Roboto"/>
              </a:rPr>
              <a:t>the relationship between the structure and function of the circulatory system</a:t>
            </a:r>
            <a:endParaRPr sz="1200" i="0" u="none" strike="noStrike" cap="none" dirty="0">
              <a:solidFill>
                <a:schemeClr val="lt1"/>
              </a:solidFill>
              <a:latin typeface="+mj-lt"/>
              <a:ea typeface="Roboto"/>
              <a:cs typeface="Roboto"/>
              <a:sym typeface="Roboto"/>
            </a:endParaRPr>
          </a:p>
        </p:txBody>
      </p:sp>
      <p:pic>
        <p:nvPicPr>
          <p:cNvPr id="80" name="Google Shape;80;p16"/>
          <p:cNvPicPr preferRelativeResize="0"/>
          <p:nvPr/>
        </p:nvPicPr>
        <p:blipFill rotWithShape="1">
          <a:blip r:embed="rId3">
            <a:alphaModFix/>
          </a:blip>
          <a:srcRect l="24833" r="23805"/>
          <a:stretch/>
        </p:blipFill>
        <p:spPr>
          <a:xfrm>
            <a:off x="4572000" y="-1975"/>
            <a:ext cx="4581902" cy="51435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0"/>
          <p:cNvSpPr txBox="1">
            <a:spLocks noGrp="1"/>
          </p:cNvSpPr>
          <p:nvPr>
            <p:ph type="ctrTitle"/>
          </p:nvPr>
        </p:nvSpPr>
        <p:spPr>
          <a:xfrm>
            <a:off x="311700" y="252425"/>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dirty="0">
                <a:latin typeface="+mj-lt"/>
              </a:rPr>
              <a:t>Quiz</a:t>
            </a:r>
            <a:endParaRPr b="1" dirty="0">
              <a:latin typeface="+mj-lt"/>
            </a:endParaRPr>
          </a:p>
        </p:txBody>
      </p:sp>
      <p:sp>
        <p:nvSpPr>
          <p:cNvPr id="192" name="Google Shape;192;p30"/>
          <p:cNvSpPr txBox="1">
            <a:spLocks noGrp="1"/>
          </p:cNvSpPr>
          <p:nvPr>
            <p:ph type="subTitle" idx="1"/>
          </p:nvPr>
        </p:nvSpPr>
        <p:spPr>
          <a:xfrm>
            <a:off x="311700" y="829525"/>
            <a:ext cx="8520600" cy="2857892"/>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lt1"/>
              </a:buClr>
              <a:buSzPts val="1900"/>
              <a:buFont typeface="Arial"/>
              <a:buNone/>
            </a:pPr>
            <a:r>
              <a:rPr lang="en-GB" sz="1500" b="0" i="0" u="none" strike="noStrike" cap="none" dirty="0">
                <a:solidFill>
                  <a:schemeClr val="lt1"/>
                </a:solidFill>
                <a:latin typeface="+mj-lt"/>
                <a:ea typeface="Questrial"/>
                <a:cs typeface="Questrial"/>
                <a:sym typeface="Questrial"/>
              </a:rPr>
              <a:t>Can you fill in the blanks and show what you’ve learnt today? Use the words </a:t>
            </a:r>
            <a:r>
              <a:rPr lang="en-GB" sz="1500" dirty="0">
                <a:solidFill>
                  <a:schemeClr val="lt1"/>
                </a:solidFill>
                <a:latin typeface="+mj-lt"/>
                <a:ea typeface="Questrial"/>
                <a:cs typeface="Questrial"/>
                <a:sym typeface="Questrial"/>
              </a:rPr>
              <a:t>in blue</a:t>
            </a:r>
            <a:r>
              <a:rPr lang="en-GB" sz="1500" b="0" i="0" u="none" strike="noStrike" cap="none" dirty="0">
                <a:solidFill>
                  <a:schemeClr val="lt1"/>
                </a:solidFill>
                <a:latin typeface="+mj-lt"/>
                <a:ea typeface="Questrial"/>
                <a:cs typeface="Questrial"/>
                <a:sym typeface="Questrial"/>
              </a:rPr>
              <a:t> to help you.</a:t>
            </a:r>
            <a:endParaRPr sz="1500" b="0" i="0" u="none" strike="noStrike" cap="none" dirty="0">
              <a:solidFill>
                <a:schemeClr val="lt1"/>
              </a:solidFill>
              <a:latin typeface="+mj-lt"/>
              <a:ea typeface="Questrial"/>
              <a:cs typeface="Questrial"/>
              <a:sym typeface="Questrial"/>
            </a:endParaRPr>
          </a:p>
          <a:p>
            <a:pPr marL="0" marR="0" lvl="0" indent="0" algn="l" rtl="0">
              <a:lnSpc>
                <a:spcPct val="110000"/>
              </a:lnSpc>
              <a:spcBef>
                <a:spcPts val="0"/>
              </a:spcBef>
              <a:spcAft>
                <a:spcPts val="0"/>
              </a:spcAft>
              <a:buClr>
                <a:schemeClr val="lt1"/>
              </a:buClr>
              <a:buSzPts val="1900"/>
              <a:buFont typeface="Arial"/>
              <a:buNone/>
            </a:pPr>
            <a:endParaRPr sz="1500" dirty="0">
              <a:solidFill>
                <a:schemeClr val="lt1"/>
              </a:solidFill>
              <a:latin typeface="+mj-lt"/>
              <a:ea typeface="Questrial"/>
              <a:cs typeface="Questrial"/>
              <a:sym typeface="Questrial"/>
            </a:endParaRPr>
          </a:p>
          <a:p>
            <a:pPr marL="0" marR="0" lvl="0" indent="0" algn="l" rtl="0">
              <a:lnSpc>
                <a:spcPct val="110000"/>
              </a:lnSpc>
              <a:spcBef>
                <a:spcPts val="800"/>
              </a:spcBef>
              <a:spcAft>
                <a:spcPts val="0"/>
              </a:spcAft>
              <a:buClr>
                <a:schemeClr val="lt1"/>
              </a:buClr>
              <a:buSzPts val="1900"/>
              <a:buFont typeface="Arial"/>
              <a:buNone/>
            </a:pPr>
            <a:r>
              <a:rPr lang="en-GB" sz="1500" b="0" i="0" u="none" strike="noStrike" cap="none" dirty="0">
                <a:solidFill>
                  <a:schemeClr val="lt1"/>
                </a:solidFill>
                <a:latin typeface="+mj-lt"/>
                <a:ea typeface="Questrial"/>
                <a:cs typeface="Questrial"/>
                <a:sym typeface="Questrial"/>
              </a:rPr>
              <a:t>Our heart is a </a:t>
            </a:r>
            <a:r>
              <a:rPr lang="en-GB" sz="1500" b="0" i="0" u="none" strike="noStrike" cap="none" dirty="0">
                <a:solidFill>
                  <a:schemeClr val="accent5">
                    <a:lumMod val="60000"/>
                    <a:lumOff val="40000"/>
                  </a:schemeClr>
                </a:solidFill>
                <a:latin typeface="+mj-lt"/>
                <a:ea typeface="Questrial"/>
                <a:cs typeface="Questrial"/>
                <a:sym typeface="Questrial"/>
              </a:rPr>
              <a:t>muscle</a:t>
            </a:r>
            <a:r>
              <a:rPr lang="en-GB" sz="1500" b="0" i="0" u="none" strike="noStrike" cap="none" dirty="0">
                <a:solidFill>
                  <a:schemeClr val="lt1"/>
                </a:solidFill>
                <a:latin typeface="+mj-lt"/>
                <a:ea typeface="Questrial"/>
                <a:cs typeface="Questrial"/>
                <a:sym typeface="Questrial"/>
              </a:rPr>
              <a:t> which pumps blood through our body. You can feel your </a:t>
            </a:r>
            <a:r>
              <a:rPr lang="en-GB" sz="1500" b="0" i="0" u="none" strike="noStrike" cap="none" dirty="0">
                <a:solidFill>
                  <a:schemeClr val="accent5">
                    <a:lumMod val="60000"/>
                    <a:lumOff val="40000"/>
                  </a:schemeClr>
                </a:solidFill>
                <a:latin typeface="+mj-lt"/>
                <a:ea typeface="Questrial"/>
                <a:cs typeface="Questrial"/>
                <a:sym typeface="Questrial"/>
              </a:rPr>
              <a:t>pulse</a:t>
            </a:r>
            <a:r>
              <a:rPr lang="en-GB" sz="1500" b="0" i="0" u="none" strike="noStrike" cap="none" dirty="0">
                <a:solidFill>
                  <a:schemeClr val="lt1"/>
                </a:solidFill>
                <a:latin typeface="+mj-lt"/>
                <a:ea typeface="Questrial"/>
                <a:cs typeface="Questrial"/>
                <a:sym typeface="Questrial"/>
              </a:rPr>
              <a:t> in your wrist. You can feel your heartbeat by placing your hand on your </a:t>
            </a:r>
            <a:r>
              <a:rPr lang="en-GB" sz="1500" b="0" i="0" u="none" strike="noStrike" cap="none" dirty="0">
                <a:solidFill>
                  <a:schemeClr val="accent5">
                    <a:lumMod val="60000"/>
                    <a:lumOff val="40000"/>
                  </a:schemeClr>
                </a:solidFill>
                <a:latin typeface="+mj-lt"/>
                <a:ea typeface="Questrial"/>
                <a:cs typeface="Questrial"/>
                <a:sym typeface="Questrial"/>
              </a:rPr>
              <a:t>chest</a:t>
            </a:r>
            <a:r>
              <a:rPr lang="en-GB" sz="1500" b="0" i="0" u="none" strike="noStrike" cap="none" dirty="0">
                <a:solidFill>
                  <a:schemeClr val="lt1"/>
                </a:solidFill>
                <a:latin typeface="+mj-lt"/>
                <a:ea typeface="Questrial"/>
                <a:cs typeface="Questrial"/>
                <a:sym typeface="Questrial"/>
              </a:rPr>
              <a:t>. If you get excited or do exercise your heart rate gets </a:t>
            </a:r>
            <a:r>
              <a:rPr lang="en-GB" sz="1500" b="0" i="0" u="none" strike="noStrike" cap="none" dirty="0">
                <a:solidFill>
                  <a:schemeClr val="accent5">
                    <a:lumMod val="60000"/>
                    <a:lumOff val="40000"/>
                  </a:schemeClr>
                </a:solidFill>
                <a:latin typeface="+mj-lt"/>
                <a:ea typeface="Questrial"/>
                <a:cs typeface="Questrial"/>
                <a:sym typeface="Questrial"/>
              </a:rPr>
              <a:t>faster</a:t>
            </a:r>
            <a:r>
              <a:rPr lang="en-GB" sz="1500" b="0" i="0" u="none" strike="noStrike" cap="none" dirty="0">
                <a:solidFill>
                  <a:schemeClr val="lt1"/>
                </a:solidFill>
                <a:latin typeface="+mj-lt"/>
                <a:ea typeface="Questrial"/>
                <a:cs typeface="Questrial"/>
                <a:sym typeface="Questrial"/>
              </a:rPr>
              <a:t>. Your blood delivers oxygen and nutrients to your body. A ten year old has about </a:t>
            </a:r>
            <a:r>
              <a:rPr lang="en-GB" sz="1500" b="0" i="0" u="none" strike="noStrike" cap="none" dirty="0">
                <a:solidFill>
                  <a:schemeClr val="accent5">
                    <a:lumMod val="60000"/>
                    <a:lumOff val="40000"/>
                  </a:schemeClr>
                </a:solidFill>
                <a:latin typeface="+mj-lt"/>
                <a:ea typeface="Questrial"/>
                <a:cs typeface="Questrial"/>
                <a:sym typeface="Questrial"/>
              </a:rPr>
              <a:t>3 litres </a:t>
            </a:r>
            <a:r>
              <a:rPr lang="en-GB" sz="1500" b="0" i="0" u="none" strike="noStrike" cap="none" dirty="0">
                <a:solidFill>
                  <a:schemeClr val="lt1"/>
                </a:solidFill>
                <a:latin typeface="+mj-lt"/>
                <a:ea typeface="Questrial"/>
                <a:cs typeface="Questrial"/>
                <a:sym typeface="Questrial"/>
              </a:rPr>
              <a:t>of blood in their body. Blood is made of plasma and blood cells. </a:t>
            </a:r>
            <a:r>
              <a:rPr lang="en-GB" sz="1500" b="0" i="0" u="none" strike="noStrike" cap="none" dirty="0">
                <a:solidFill>
                  <a:schemeClr val="accent5">
                    <a:lumMod val="60000"/>
                    <a:lumOff val="40000"/>
                  </a:schemeClr>
                </a:solidFill>
                <a:latin typeface="+mj-lt"/>
                <a:ea typeface="Questrial"/>
                <a:cs typeface="Questrial"/>
                <a:sym typeface="Questrial"/>
              </a:rPr>
              <a:t>Oxygen</a:t>
            </a:r>
            <a:r>
              <a:rPr lang="en-GB" sz="1500" b="0" i="0" u="none" strike="noStrike" cap="none" dirty="0">
                <a:solidFill>
                  <a:schemeClr val="lt1"/>
                </a:solidFill>
                <a:latin typeface="+mj-lt"/>
                <a:ea typeface="Questrial"/>
                <a:cs typeface="Questrial"/>
                <a:sym typeface="Questrial"/>
              </a:rPr>
              <a:t> is carried in red blood cells. White blood cells fight </a:t>
            </a:r>
            <a:r>
              <a:rPr lang="en-GB" sz="1500" b="0" i="0" u="none" strike="noStrike" cap="none" dirty="0">
                <a:solidFill>
                  <a:schemeClr val="accent5">
                    <a:lumMod val="60000"/>
                    <a:lumOff val="40000"/>
                  </a:schemeClr>
                </a:solidFill>
                <a:latin typeface="+mj-lt"/>
                <a:ea typeface="Questrial"/>
                <a:cs typeface="Questrial"/>
                <a:sym typeface="Questrial"/>
              </a:rPr>
              <a:t>infection</a:t>
            </a:r>
            <a:r>
              <a:rPr lang="en-GB" sz="1500" b="0" i="0" u="none" strike="noStrike" cap="none" dirty="0">
                <a:solidFill>
                  <a:schemeClr val="lt1"/>
                </a:solidFill>
                <a:latin typeface="+mj-lt"/>
                <a:ea typeface="Questrial"/>
                <a:cs typeface="Questrial"/>
                <a:sym typeface="Questrial"/>
              </a:rPr>
              <a:t>. The heart has 4 chambers. On the right side is the </a:t>
            </a:r>
            <a:r>
              <a:rPr lang="en-GB" sz="1500" b="0" i="0" u="none" strike="noStrike" cap="none" dirty="0">
                <a:solidFill>
                  <a:schemeClr val="accent5">
                    <a:lumMod val="60000"/>
                    <a:lumOff val="40000"/>
                  </a:schemeClr>
                </a:solidFill>
                <a:latin typeface="+mj-lt"/>
                <a:ea typeface="Questrial"/>
                <a:cs typeface="Questrial"/>
                <a:sym typeface="Questrial"/>
              </a:rPr>
              <a:t>right atrium </a:t>
            </a:r>
            <a:r>
              <a:rPr lang="en-GB" sz="1500" b="0" i="0" u="none" strike="noStrike" cap="none" dirty="0">
                <a:solidFill>
                  <a:schemeClr val="lt1"/>
                </a:solidFill>
                <a:latin typeface="+mj-lt"/>
                <a:ea typeface="Questrial"/>
                <a:cs typeface="Questrial"/>
                <a:sym typeface="Questrial"/>
              </a:rPr>
              <a:t>and the right ventricle. On the left side is the left atrium and the </a:t>
            </a:r>
            <a:r>
              <a:rPr lang="en-GB" sz="1500" b="0" i="0" u="none" strike="noStrike" cap="none" dirty="0">
                <a:solidFill>
                  <a:schemeClr val="accent5">
                    <a:lumMod val="60000"/>
                    <a:lumOff val="40000"/>
                  </a:schemeClr>
                </a:solidFill>
                <a:latin typeface="+mj-lt"/>
                <a:ea typeface="Questrial"/>
                <a:cs typeface="Questrial"/>
                <a:sym typeface="Questrial"/>
              </a:rPr>
              <a:t>left ventricle</a:t>
            </a:r>
            <a:r>
              <a:rPr lang="en-GB" sz="1500" b="0" i="0" u="none" strike="noStrike" cap="none" dirty="0">
                <a:solidFill>
                  <a:schemeClr val="lt1"/>
                </a:solidFill>
                <a:latin typeface="+mj-lt"/>
                <a:ea typeface="Questrial"/>
                <a:cs typeface="Questrial"/>
                <a:sym typeface="Questrial"/>
              </a:rPr>
              <a:t>. The right side of the heart receives blood from the body and the left side sends </a:t>
            </a:r>
            <a:r>
              <a:rPr lang="en-GB" sz="1500" b="0" i="0" u="none" strike="noStrike" cap="none" dirty="0">
                <a:solidFill>
                  <a:schemeClr val="accent5">
                    <a:lumMod val="60000"/>
                    <a:lumOff val="40000"/>
                  </a:schemeClr>
                </a:solidFill>
                <a:latin typeface="+mj-lt"/>
                <a:ea typeface="Questrial"/>
                <a:cs typeface="Questrial"/>
                <a:sym typeface="Questrial"/>
              </a:rPr>
              <a:t>oxygen-rich blood</a:t>
            </a:r>
            <a:r>
              <a:rPr lang="en-GB" sz="1500" dirty="0">
                <a:solidFill>
                  <a:schemeClr val="accent5">
                    <a:lumMod val="60000"/>
                    <a:lumOff val="40000"/>
                  </a:schemeClr>
                </a:solidFill>
                <a:latin typeface="+mj-lt"/>
                <a:ea typeface="Questrial"/>
                <a:cs typeface="Questrial"/>
                <a:sym typeface="Questrial"/>
              </a:rPr>
              <a:t> </a:t>
            </a:r>
            <a:r>
              <a:rPr lang="en-GB" sz="1500" dirty="0">
                <a:solidFill>
                  <a:schemeClr val="lt1"/>
                </a:solidFill>
                <a:latin typeface="+mj-lt"/>
                <a:ea typeface="Questrial"/>
                <a:cs typeface="Questrial"/>
                <a:sym typeface="Questrial"/>
              </a:rPr>
              <a:t>from the lungs </a:t>
            </a:r>
            <a:r>
              <a:rPr lang="en-GB" sz="1500" b="0" i="0" u="none" strike="noStrike" cap="none" dirty="0">
                <a:solidFill>
                  <a:schemeClr val="lt1"/>
                </a:solidFill>
                <a:latin typeface="+mj-lt"/>
                <a:ea typeface="Questrial"/>
                <a:cs typeface="Questrial"/>
                <a:sym typeface="Questrial"/>
              </a:rPr>
              <a:t>to the rest of the body. The process of blood going round the body is called </a:t>
            </a:r>
            <a:r>
              <a:rPr lang="en-GB" sz="1500" dirty="0">
                <a:solidFill>
                  <a:schemeClr val="accent5">
                    <a:lumMod val="60000"/>
                    <a:lumOff val="40000"/>
                  </a:schemeClr>
                </a:solidFill>
                <a:latin typeface="+mj-lt"/>
                <a:ea typeface="Questrial"/>
                <a:cs typeface="Questrial"/>
                <a:sym typeface="Questrial"/>
              </a:rPr>
              <a:t>circulation</a:t>
            </a:r>
            <a:r>
              <a:rPr lang="en-GB" sz="1500" b="0" i="0" u="none" strike="noStrike" cap="none" dirty="0">
                <a:solidFill>
                  <a:schemeClr val="lt1"/>
                </a:solidFill>
                <a:latin typeface="+mj-lt"/>
                <a:ea typeface="Questrial"/>
                <a:cs typeface="Questrial"/>
                <a:sym typeface="Questrial"/>
              </a:rPr>
              <a:t>.</a:t>
            </a:r>
            <a:endParaRPr sz="1500" b="0" i="0" u="none" strike="noStrike" cap="none" dirty="0">
              <a:solidFill>
                <a:schemeClr val="lt1"/>
              </a:solidFill>
              <a:latin typeface="+mj-lt"/>
              <a:ea typeface="Questrial"/>
              <a:cs typeface="Questrial"/>
              <a:sym typeface="Questrial"/>
            </a:endParaRPr>
          </a:p>
        </p:txBody>
      </p:sp>
    </p:spTree>
    <p:extLst>
      <p:ext uri="{BB962C8B-B14F-4D97-AF65-F5344CB8AC3E}">
        <p14:creationId xmlns:p14="http://schemas.microsoft.com/office/powerpoint/2010/main" val="2131171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subTitle" idx="1"/>
          </p:nvPr>
        </p:nvSpPr>
        <p:spPr>
          <a:xfrm>
            <a:off x="311700" y="1560675"/>
            <a:ext cx="8520600" cy="792600"/>
          </a:xfrm>
          <a:prstGeom prst="rect">
            <a:avLst/>
          </a:prstGeom>
          <a:noFill/>
          <a:ln>
            <a:noFill/>
          </a:ln>
        </p:spPr>
        <p:txBody>
          <a:bodyPr spcFirstLastPara="1" wrap="square" lIns="68575" tIns="34275" rIns="68575" bIns="34275" anchor="t" anchorCtr="0">
            <a:noAutofit/>
          </a:bodyPr>
          <a:lstStyle/>
          <a:p>
            <a:pPr marL="0" lvl="0" indent="0" algn="l">
              <a:lnSpc>
                <a:spcPct val="200000"/>
              </a:lnSpc>
              <a:spcBef>
                <a:spcPts val="0"/>
              </a:spcBef>
              <a:spcAft>
                <a:spcPts val="0"/>
              </a:spcAft>
              <a:buNone/>
            </a:pPr>
            <a:r>
              <a:rPr lang="en-US" sz="1600" dirty="0">
                <a:latin typeface="+mj-lt"/>
              </a:rPr>
              <a:t>What is the purpose of blood and the circulatory system?</a:t>
            </a:r>
          </a:p>
          <a:p>
            <a:pPr marL="0" lvl="0" indent="0" algn="l">
              <a:lnSpc>
                <a:spcPct val="200000"/>
              </a:lnSpc>
              <a:spcBef>
                <a:spcPts val="0"/>
              </a:spcBef>
              <a:spcAft>
                <a:spcPts val="0"/>
              </a:spcAft>
              <a:buNone/>
            </a:pPr>
            <a:r>
              <a:rPr lang="en-US" sz="1600" dirty="0">
                <a:latin typeface="+mj-lt"/>
              </a:rPr>
              <a:t>How do you know the difference between a minor and serious cut?</a:t>
            </a:r>
          </a:p>
          <a:p>
            <a:pPr marL="0" lvl="0" indent="0" algn="l">
              <a:lnSpc>
                <a:spcPct val="200000"/>
              </a:lnSpc>
              <a:spcBef>
                <a:spcPts val="0"/>
              </a:spcBef>
              <a:spcAft>
                <a:spcPts val="0"/>
              </a:spcAft>
              <a:buNone/>
            </a:pPr>
            <a:r>
              <a:rPr lang="en-US" dirty="0">
                <a:latin typeface="+mj-lt"/>
              </a:rPr>
              <a:t>What is a heart attack?</a:t>
            </a:r>
            <a:endParaRPr lang="en-US" sz="1600" dirty="0">
              <a:latin typeface="+mj-lt"/>
            </a:endParaRPr>
          </a:p>
          <a:p>
            <a:pPr marL="0" lvl="0" indent="0" algn="l">
              <a:lnSpc>
                <a:spcPct val="200000"/>
              </a:lnSpc>
              <a:spcBef>
                <a:spcPts val="0"/>
              </a:spcBef>
              <a:spcAft>
                <a:spcPts val="0"/>
              </a:spcAft>
              <a:buNone/>
            </a:pPr>
            <a:endParaRPr sz="1600" dirty="0">
              <a:latin typeface="+mj-lt"/>
            </a:endParaRPr>
          </a:p>
          <a:p>
            <a:pPr marL="0" lvl="0" indent="0" algn="l" rtl="0">
              <a:lnSpc>
                <a:spcPct val="200000"/>
              </a:lnSpc>
              <a:spcBef>
                <a:spcPts val="0"/>
              </a:spcBef>
              <a:spcAft>
                <a:spcPts val="0"/>
              </a:spcAft>
              <a:buNone/>
            </a:pPr>
            <a:r>
              <a:rPr lang="en-GB" sz="1600" dirty="0">
                <a:latin typeface="+mj-lt"/>
              </a:rPr>
              <a:t>Let’s find out some more…..</a:t>
            </a:r>
            <a:endParaRPr sz="1600" dirty="0">
              <a:latin typeface="+mj-lt"/>
            </a:endParaRPr>
          </a:p>
        </p:txBody>
      </p:sp>
      <p:sp>
        <p:nvSpPr>
          <p:cNvPr id="87" name="Google Shape;87;p17"/>
          <p:cNvSpPr txBox="1">
            <a:spLocks noGrp="1"/>
          </p:cNvSpPr>
          <p:nvPr>
            <p:ph type="ctrTitle"/>
          </p:nvPr>
        </p:nvSpPr>
        <p:spPr>
          <a:xfrm>
            <a:off x="311700" y="468300"/>
            <a:ext cx="8520600" cy="638100"/>
          </a:xfrm>
          <a:prstGeom prst="rect">
            <a:avLst/>
          </a:prstGeom>
        </p:spPr>
        <p:txBody>
          <a:bodyPr spcFirstLastPara="1" wrap="square" lIns="91425" tIns="91425" rIns="91425" bIns="91425" anchor="b" anchorCtr="0">
            <a:noAutofit/>
          </a:bodyPr>
          <a:lstStyle/>
          <a:p>
            <a:pPr marL="0" lvl="0" indent="0" algn="l">
              <a:spcBef>
                <a:spcPts val="0"/>
              </a:spcBef>
              <a:spcAft>
                <a:spcPts val="0"/>
              </a:spcAft>
              <a:buNone/>
            </a:pPr>
            <a:r>
              <a:rPr lang="en-GB" sz="2400" b="1">
                <a:latin typeface="+mj-lt"/>
              </a:rPr>
              <a:t>Let’s get curious...</a:t>
            </a:r>
            <a:endParaRPr sz="2400" b="1">
              <a:latin typeface="+mj-lt"/>
            </a:endParaRPr>
          </a:p>
        </p:txBody>
      </p:sp>
      <p:sp>
        <p:nvSpPr>
          <p:cNvPr id="88" name="Google Shape;88;p17"/>
          <p:cNvSpPr txBox="1"/>
          <p:nvPr/>
        </p:nvSpPr>
        <p:spPr>
          <a:xfrm>
            <a:off x="6393050" y="932800"/>
            <a:ext cx="2698200" cy="314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20000" b="1" dirty="0">
                <a:solidFill>
                  <a:srgbClr val="FFFFFF"/>
                </a:solidFill>
                <a:latin typeface="+mj-lt"/>
                <a:ea typeface="Roboto"/>
                <a:cs typeface="Roboto"/>
                <a:sym typeface="Roboto"/>
              </a:rPr>
              <a:t>?</a:t>
            </a:r>
            <a:endParaRPr sz="20000" b="1" dirty="0">
              <a:solidFill>
                <a:srgbClr val="FFFFFF"/>
              </a:solidFill>
              <a:latin typeface="+mj-lt"/>
              <a:ea typeface="Roboto"/>
              <a:cs typeface="Roboto"/>
              <a:sym typeface="Roboto"/>
            </a:endParaRPr>
          </a:p>
        </p:txBody>
      </p:sp>
      <p:sp>
        <p:nvSpPr>
          <p:cNvPr id="2" name="Rectangle 1"/>
          <p:cNvSpPr/>
          <p:nvPr/>
        </p:nvSpPr>
        <p:spPr>
          <a:xfrm>
            <a:off x="4890052" y="3979913"/>
            <a:ext cx="4201198" cy="830997"/>
          </a:xfrm>
          <a:prstGeom prst="rect">
            <a:avLst/>
          </a:prstGeom>
        </p:spPr>
        <p:txBody>
          <a:bodyPr wrap="square">
            <a:spAutoFit/>
          </a:bodyPr>
          <a:lstStyle/>
          <a:p>
            <a:pPr lvl="0">
              <a:spcBef>
                <a:spcPts val="1600"/>
              </a:spcBef>
            </a:pPr>
            <a:r>
              <a:rPr lang="en-GB" sz="1200" dirty="0">
                <a:latin typeface="+mj-lt"/>
              </a:rPr>
              <a:t>A KWL Inquiry worksheet for the circulatory system is available in the teacher’s resources repository at:</a:t>
            </a:r>
            <a:br>
              <a:rPr lang="en-GB" sz="1200" dirty="0">
                <a:latin typeface="+mj-lt"/>
              </a:rPr>
            </a:br>
            <a:r>
              <a:rPr lang="en-GB" sz="1200" u="sng" dirty="0">
                <a:solidFill>
                  <a:srgbClr val="00FFFF"/>
                </a:solidFill>
                <a:latin typeface="+mj-lt"/>
              </a:rPr>
              <a:t>https://</a:t>
            </a:r>
            <a:r>
              <a:rPr lang="en-GB" sz="1200" u="sng" dirty="0" err="1">
                <a:solidFill>
                  <a:srgbClr val="00FFFF"/>
                </a:solidFill>
                <a:latin typeface="+mj-lt"/>
              </a:rPr>
              <a:t>www.curiscope.com</a:t>
            </a:r>
            <a:r>
              <a:rPr lang="en-GB" sz="1200" u="sng" dirty="0">
                <a:solidFill>
                  <a:srgbClr val="00FFFF"/>
                </a:solidFill>
                <a:latin typeface="+mj-lt"/>
              </a:rPr>
              <a:t>/pages/science-lesson-plans-human-body</a:t>
            </a:r>
            <a:endParaRPr lang="en-GB" sz="1200" dirty="0">
              <a:solidFill>
                <a:srgbClr val="00FFFF"/>
              </a:solidFill>
              <a:latin typeface="+mj-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377375" y="208644"/>
            <a:ext cx="7429500" cy="4887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sz="2400" b="1">
                <a:latin typeface="+mj-lt"/>
              </a:rPr>
              <a:t>Your heart is AMAZING!</a:t>
            </a:r>
            <a:endParaRPr sz="2400" b="1">
              <a:latin typeface="+mj-lt"/>
            </a:endParaRPr>
          </a:p>
        </p:txBody>
      </p:sp>
      <p:sp>
        <p:nvSpPr>
          <p:cNvPr id="101" name="Google Shape;101;p19"/>
          <p:cNvSpPr txBox="1">
            <a:spLocks noGrp="1"/>
          </p:cNvSpPr>
          <p:nvPr>
            <p:ph type="body" idx="1"/>
          </p:nvPr>
        </p:nvSpPr>
        <p:spPr>
          <a:xfrm>
            <a:off x="377375" y="772300"/>
            <a:ext cx="5033100" cy="2656500"/>
          </a:xfrm>
          <a:prstGeom prst="rect">
            <a:avLst/>
          </a:prstGeom>
          <a:noFill/>
          <a:ln>
            <a:noFill/>
          </a:ln>
        </p:spPr>
        <p:txBody>
          <a:bodyPr spcFirstLastPara="1" wrap="square" lIns="68575" tIns="34275" rIns="68575" bIns="34275" anchor="t" anchorCtr="0">
            <a:noAutofit/>
          </a:bodyPr>
          <a:lstStyle/>
          <a:p>
            <a:pPr marL="0" lvl="0" indent="0" rtl="0">
              <a:spcBef>
                <a:spcPts val="800"/>
              </a:spcBef>
              <a:spcAft>
                <a:spcPts val="0"/>
              </a:spcAft>
              <a:buNone/>
            </a:pPr>
            <a:r>
              <a:rPr lang="en-GB" dirty="0">
                <a:latin typeface="+mj-lt"/>
              </a:rPr>
              <a:t>Your heart is a muscle which pumps your blood around your body.</a:t>
            </a:r>
            <a:endParaRPr dirty="0">
              <a:latin typeface="+mj-lt"/>
            </a:endParaRPr>
          </a:p>
          <a:p>
            <a:pPr marL="0" lvl="0" indent="0" rtl="0">
              <a:spcBef>
                <a:spcPts val="1600"/>
              </a:spcBef>
              <a:spcAft>
                <a:spcPts val="0"/>
              </a:spcAft>
              <a:buNone/>
            </a:pPr>
            <a:r>
              <a:rPr lang="en-GB" dirty="0">
                <a:latin typeface="+mj-lt"/>
              </a:rPr>
              <a:t>In young people it beats at about 70 to 90 beats per minute </a:t>
            </a:r>
            <a:br>
              <a:rPr lang="en-GB" dirty="0">
                <a:latin typeface="+mj-lt"/>
              </a:rPr>
            </a:br>
            <a:br>
              <a:rPr lang="en-GB" dirty="0">
                <a:latin typeface="+mj-lt"/>
              </a:rPr>
            </a:br>
            <a:r>
              <a:rPr lang="en-GB" dirty="0">
                <a:latin typeface="+mj-lt"/>
              </a:rPr>
              <a:t>It never takes a rest and keeps beating day and night for your whole life.</a:t>
            </a:r>
            <a:endParaRPr dirty="0">
              <a:latin typeface="+mj-lt"/>
            </a:endParaRPr>
          </a:p>
          <a:p>
            <a:pPr marL="0" lvl="0" indent="0" rtl="0">
              <a:spcBef>
                <a:spcPts val="1600"/>
              </a:spcBef>
              <a:spcAft>
                <a:spcPts val="0"/>
              </a:spcAft>
              <a:buNone/>
            </a:pPr>
            <a:r>
              <a:rPr lang="en-GB" dirty="0">
                <a:latin typeface="+mj-lt"/>
              </a:rPr>
              <a:t>Doctors can listen to your heart with a stethoscope and you can feel your pulse on your wrist.</a:t>
            </a:r>
            <a:endParaRPr dirty="0">
              <a:latin typeface="+mj-lt"/>
            </a:endParaRPr>
          </a:p>
          <a:p>
            <a:pPr marL="0" lvl="0" indent="0" rtl="0">
              <a:spcBef>
                <a:spcPts val="1600"/>
              </a:spcBef>
              <a:spcAft>
                <a:spcPts val="1600"/>
              </a:spcAft>
              <a:buNone/>
            </a:pPr>
            <a:r>
              <a:rPr lang="en-GB" dirty="0">
                <a:latin typeface="+mj-lt"/>
              </a:rPr>
              <a:t>How fast is your heart beating now?</a:t>
            </a:r>
            <a:endParaRPr dirty="0">
              <a:latin typeface="+mj-lt"/>
            </a:endParaRPr>
          </a:p>
        </p:txBody>
      </p:sp>
      <p:pic>
        <p:nvPicPr>
          <p:cNvPr id="102" name="Google Shape;102;p19"/>
          <p:cNvPicPr preferRelativeResize="0"/>
          <p:nvPr/>
        </p:nvPicPr>
        <p:blipFill>
          <a:blip r:embed="rId3">
            <a:alphaModFix/>
          </a:blip>
          <a:stretch>
            <a:fillRect/>
          </a:stretch>
        </p:blipFill>
        <p:spPr>
          <a:xfrm>
            <a:off x="5651900" y="571344"/>
            <a:ext cx="3154550" cy="414135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0"/>
          <p:cNvPicPr preferRelativeResize="0"/>
          <p:nvPr/>
        </p:nvPicPr>
        <p:blipFill rotWithShape="1">
          <a:blip r:embed="rId3">
            <a:alphaModFix/>
          </a:blip>
          <a:srcRect l="27479" r="13169"/>
          <a:stretch/>
        </p:blipFill>
        <p:spPr>
          <a:xfrm>
            <a:off x="4655425" y="0"/>
            <a:ext cx="4488580" cy="5172825"/>
          </a:xfrm>
          <a:prstGeom prst="rect">
            <a:avLst/>
          </a:prstGeom>
          <a:noFill/>
          <a:ln>
            <a:noFill/>
          </a:ln>
        </p:spPr>
      </p:pic>
      <p:sp>
        <p:nvSpPr>
          <p:cNvPr id="108" name="Google Shape;108;p20"/>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rgbClr val="002060"/>
              </a:buClr>
              <a:buSzPts val="4100"/>
              <a:buFont typeface="Nunito"/>
              <a:buNone/>
            </a:pPr>
            <a:r>
              <a:rPr lang="en-GB" b="1" dirty="0">
                <a:latin typeface="+mj-lt"/>
              </a:rPr>
              <a:t>The </a:t>
            </a:r>
            <a:r>
              <a:rPr lang="en-GB" b="1" dirty="0" err="1">
                <a:latin typeface="+mj-lt"/>
              </a:rPr>
              <a:t>Virtuali</a:t>
            </a:r>
            <a:r>
              <a:rPr lang="en-GB" b="1" dirty="0">
                <a:latin typeface="+mj-lt"/>
              </a:rPr>
              <a:t>-Tee</a:t>
            </a:r>
            <a:endParaRPr b="1" dirty="0">
              <a:latin typeface="+mj-lt"/>
            </a:endParaRPr>
          </a:p>
        </p:txBody>
      </p:sp>
      <p:sp>
        <p:nvSpPr>
          <p:cNvPr id="109" name="Google Shape;109;p20"/>
          <p:cNvSpPr txBox="1">
            <a:spLocks noGrp="1"/>
          </p:cNvSpPr>
          <p:nvPr>
            <p:ph type="subTitle" idx="1"/>
          </p:nvPr>
        </p:nvSpPr>
        <p:spPr>
          <a:xfrm>
            <a:off x="311700" y="1157100"/>
            <a:ext cx="45363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Today we are going to be using a very special t-shirt to explore your circulatory system </a:t>
            </a:r>
            <a:endParaRPr>
              <a:latin typeface="+mj-lt"/>
            </a:endParaRPr>
          </a:p>
          <a:p>
            <a:pPr marL="0" lvl="0" indent="0" rtl="0">
              <a:spcBef>
                <a:spcPts val="0"/>
              </a:spcBef>
              <a:spcAft>
                <a:spcPts val="0"/>
              </a:spcAft>
              <a:buClr>
                <a:schemeClr val="lt1"/>
              </a:buClr>
              <a:buSzPts val="3400"/>
              <a:buFont typeface="Arial"/>
              <a:buNone/>
            </a:pPr>
            <a:endParaRPr>
              <a:latin typeface="+mj-lt"/>
            </a:endParaRPr>
          </a:p>
          <a:p>
            <a:pPr marL="0" lvl="0" indent="0" rtl="0">
              <a:spcBef>
                <a:spcPts val="0"/>
              </a:spcBef>
              <a:spcAft>
                <a:spcPts val="0"/>
              </a:spcAft>
              <a:buClr>
                <a:schemeClr val="lt1"/>
              </a:buClr>
              <a:buSzPts val="3400"/>
              <a:buFont typeface="Arial"/>
              <a:buNone/>
            </a:pPr>
            <a:endParaRPr>
              <a:latin typeface="+mj-lt"/>
            </a:endParaRPr>
          </a:p>
          <a:p>
            <a:pPr marL="0" lvl="0" indent="0" rtl="0">
              <a:spcBef>
                <a:spcPts val="0"/>
              </a:spcBef>
              <a:spcAft>
                <a:spcPts val="0"/>
              </a:spcAft>
              <a:buClr>
                <a:schemeClr val="lt1"/>
              </a:buClr>
              <a:buSzPts val="2300"/>
              <a:buFont typeface="Arial"/>
              <a:buNone/>
            </a:pPr>
            <a:endParaRPr>
              <a:latin typeface="+mj-lt"/>
            </a:endParaRPr>
          </a:p>
        </p:txBody>
      </p:sp>
      <p:sp>
        <p:nvSpPr>
          <p:cNvPr id="110" name="Google Shape;110;p20"/>
          <p:cNvSpPr txBox="1"/>
          <p:nvPr/>
        </p:nvSpPr>
        <p:spPr>
          <a:xfrm>
            <a:off x="401375" y="2815775"/>
            <a:ext cx="4294200" cy="1389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sz="2400" i="1">
                <a:solidFill>
                  <a:srgbClr val="FFFFFF"/>
                </a:solidFill>
                <a:latin typeface="+mj-lt"/>
                <a:ea typeface="Roboto"/>
                <a:cs typeface="Roboto"/>
                <a:sym typeface="Roboto"/>
              </a:rPr>
              <a:t>“Explore the Human Body….</a:t>
            </a:r>
            <a:endParaRPr sz="2400" i="1">
              <a:solidFill>
                <a:srgbClr val="FFFFFF"/>
              </a:solidFill>
              <a:latin typeface="+mj-lt"/>
              <a:ea typeface="Roboto"/>
              <a:cs typeface="Roboto"/>
              <a:sym typeface="Roboto"/>
            </a:endParaRPr>
          </a:p>
          <a:p>
            <a:pPr marL="0" lvl="0" indent="0" rtl="0">
              <a:spcBef>
                <a:spcPts val="0"/>
              </a:spcBef>
              <a:spcAft>
                <a:spcPts val="0"/>
              </a:spcAft>
              <a:buClr>
                <a:schemeClr val="dk1"/>
              </a:buClr>
              <a:buSzPts val="1100"/>
              <a:buFont typeface="Arial"/>
              <a:buNone/>
            </a:pPr>
            <a:r>
              <a:rPr lang="en-GB" sz="2400" i="1">
                <a:solidFill>
                  <a:srgbClr val="FFFFFF"/>
                </a:solidFill>
                <a:latin typeface="+mj-lt"/>
                <a:ea typeface="Roboto"/>
                <a:cs typeface="Roboto"/>
                <a:sym typeface="Roboto"/>
              </a:rPr>
              <a:t>On a Human Body…”</a:t>
            </a:r>
            <a:endParaRPr sz="2400" i="1">
              <a:solidFill>
                <a:srgbClr val="FFFFFF"/>
              </a:solidFill>
              <a:latin typeface="+mj-lt"/>
              <a:ea typeface="Roboto"/>
              <a:cs typeface="Roboto"/>
              <a:sym typeface="Roboto"/>
            </a:endParaRPr>
          </a:p>
          <a:p>
            <a:pPr marL="0" lvl="0" indent="0">
              <a:spcBef>
                <a:spcPts val="0"/>
              </a:spcBef>
              <a:spcAft>
                <a:spcPts val="0"/>
              </a:spcAft>
              <a:buNone/>
            </a:pPr>
            <a:endParaRPr sz="2400" i="1">
              <a:latin typeface="+mj-lt"/>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3000"/>
              <a:buFont typeface="Questrial"/>
              <a:buNone/>
            </a:pPr>
            <a:r>
              <a:rPr lang="en-GB" b="1">
                <a:latin typeface="+mj-lt"/>
              </a:rPr>
              <a:t>What is the Virtuali-Tee?</a:t>
            </a:r>
            <a:endParaRPr b="1">
              <a:latin typeface="+mj-lt"/>
            </a:endParaRPr>
          </a:p>
        </p:txBody>
      </p:sp>
      <p:pic>
        <p:nvPicPr>
          <p:cNvPr id="116" name="Google Shape;116;p21"/>
          <p:cNvPicPr preferRelativeResize="0"/>
          <p:nvPr/>
        </p:nvPicPr>
        <p:blipFill rotWithShape="1">
          <a:blip r:embed="rId3">
            <a:alphaModFix/>
          </a:blip>
          <a:srcRect l="17221" r="18399"/>
          <a:stretch/>
        </p:blipFill>
        <p:spPr>
          <a:xfrm>
            <a:off x="4176750" y="0"/>
            <a:ext cx="4967251" cy="5143498"/>
          </a:xfrm>
          <a:prstGeom prst="rect">
            <a:avLst/>
          </a:prstGeom>
          <a:noFill/>
          <a:ln>
            <a:noFill/>
          </a:ln>
        </p:spPr>
      </p:pic>
      <p:sp>
        <p:nvSpPr>
          <p:cNvPr id="117" name="Google Shape;117;p21"/>
          <p:cNvSpPr txBox="1">
            <a:spLocks noGrp="1"/>
          </p:cNvSpPr>
          <p:nvPr>
            <p:ph type="subTitle" idx="1"/>
          </p:nvPr>
        </p:nvSpPr>
        <p:spPr>
          <a:xfrm>
            <a:off x="308650" y="1490275"/>
            <a:ext cx="3909300" cy="25692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A t-shirt that lets us see inside YOUR body using Augmented Reality!</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We’ll use a mobile device to scan the t-shirt with the app and open a portal so we can explore what is going on under your skin.</a:t>
            </a:r>
            <a:endParaRPr>
              <a:latin typeface="+mj-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dk1"/>
              </a:buClr>
              <a:buSzPts val="1100"/>
              <a:buFont typeface="Arial"/>
              <a:buNone/>
            </a:pPr>
            <a:r>
              <a:rPr lang="en-GB" b="1">
                <a:latin typeface="+mj-lt"/>
              </a:rPr>
              <a:t>Step 1 - Getting started</a:t>
            </a:r>
            <a:endParaRPr b="1">
              <a:latin typeface="+mj-lt"/>
            </a:endParaRPr>
          </a:p>
        </p:txBody>
      </p:sp>
      <p:sp>
        <p:nvSpPr>
          <p:cNvPr id="123" name="Google Shape;123;p22"/>
          <p:cNvSpPr txBox="1">
            <a:spLocks noGrp="1"/>
          </p:cNvSpPr>
          <p:nvPr>
            <p:ph type="subTitle" idx="1"/>
          </p:nvPr>
        </p:nvSpPr>
        <p:spPr>
          <a:xfrm>
            <a:off x="311700" y="916275"/>
            <a:ext cx="38181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To get started, simply open the Virtuali-Tee app and point at the t-shirt. The tracker image is best picked up by initially pointing at the upper chest with the device 0.5m/1.5ft from the t-shirt.</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The tracking of the t-shirt requires that you are in a well lit space without heavy shadows and that the t-shirt is not stretched or heavily wrinkled.</a:t>
            </a:r>
            <a:endParaRPr>
              <a:latin typeface="+mj-lt"/>
            </a:endParaRPr>
          </a:p>
          <a:p>
            <a:pPr marL="0" lvl="0" indent="0" rtl="0">
              <a:spcBef>
                <a:spcPts val="0"/>
              </a:spcBef>
              <a:spcAft>
                <a:spcPts val="0"/>
              </a:spcAft>
              <a:buNone/>
            </a:pPr>
            <a:endParaRPr>
              <a:latin typeface="+mj-lt"/>
            </a:endParaRPr>
          </a:p>
        </p:txBody>
      </p:sp>
      <p:pic>
        <p:nvPicPr>
          <p:cNvPr id="124" name="Google Shape;124;p22"/>
          <p:cNvPicPr preferRelativeResize="0"/>
          <p:nvPr/>
        </p:nvPicPr>
        <p:blipFill rotWithShape="1">
          <a:blip r:embed="rId3">
            <a:alphaModFix/>
          </a:blip>
          <a:srcRect/>
          <a:stretch/>
        </p:blipFill>
        <p:spPr>
          <a:xfrm>
            <a:off x="4477102" y="1354503"/>
            <a:ext cx="4666900" cy="2625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ctrTitle"/>
          </p:nvPr>
        </p:nvSpPr>
        <p:spPr>
          <a:xfrm>
            <a:off x="311700" y="468300"/>
            <a:ext cx="414103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dk1"/>
              </a:buClr>
              <a:buSzPts val="1100"/>
              <a:buFont typeface="Arial"/>
              <a:buNone/>
            </a:pPr>
            <a:r>
              <a:rPr lang="en-GB" b="1">
                <a:latin typeface="+mj-lt"/>
              </a:rPr>
              <a:t>Step 2 - Wow, the organs look amazing…now what!?</a:t>
            </a:r>
            <a:endParaRPr b="1" dirty="0">
              <a:latin typeface="+mj-lt"/>
            </a:endParaRPr>
          </a:p>
        </p:txBody>
      </p:sp>
      <p:sp>
        <p:nvSpPr>
          <p:cNvPr id="130" name="Google Shape;130;p23"/>
          <p:cNvSpPr txBox="1">
            <a:spLocks noGrp="1"/>
          </p:cNvSpPr>
          <p:nvPr>
            <p:ph type="subTitle" idx="1"/>
          </p:nvPr>
        </p:nvSpPr>
        <p:spPr>
          <a:xfrm>
            <a:off x="311700" y="1323400"/>
            <a:ext cx="39306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Well, we have implemented some pretty cool features into the app. Just tap the screen to get started. You can then isolate the physiological system by tapping on the coloured hot spots. You’ll see some buttons floating outside the chest, use the back button to navigate between systems. </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We encourage you to explore, if you see a button….tap it to find out what it does!</a:t>
            </a:r>
            <a:endParaRPr>
              <a:latin typeface="+mj-lt"/>
            </a:endParaRPr>
          </a:p>
          <a:p>
            <a:pPr marL="0" lvl="0" indent="0" rtl="0">
              <a:spcBef>
                <a:spcPts val="0"/>
              </a:spcBef>
              <a:spcAft>
                <a:spcPts val="0"/>
              </a:spcAft>
              <a:buNone/>
            </a:pPr>
            <a:endParaRPr>
              <a:latin typeface="+mj-lt"/>
            </a:endParaRPr>
          </a:p>
        </p:txBody>
      </p:sp>
      <p:pic>
        <p:nvPicPr>
          <p:cNvPr id="131" name="Google Shape;131;p23"/>
          <p:cNvPicPr preferRelativeResize="0"/>
          <p:nvPr/>
        </p:nvPicPr>
        <p:blipFill>
          <a:blip r:embed="rId3">
            <a:alphaModFix/>
          </a:blip>
          <a:stretch>
            <a:fillRect/>
          </a:stretch>
        </p:blipFill>
        <p:spPr>
          <a:xfrm>
            <a:off x="4338400" y="1323400"/>
            <a:ext cx="4805600" cy="2703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4"/>
          <p:cNvSpPr txBox="1">
            <a:spLocks noGrp="1"/>
          </p:cNvSpPr>
          <p:nvPr>
            <p:ph type="ctrTitle"/>
          </p:nvPr>
        </p:nvSpPr>
        <p:spPr>
          <a:xfrm>
            <a:off x="311700" y="404725"/>
            <a:ext cx="8520600" cy="1228500"/>
          </a:xfrm>
          <a:prstGeom prst="rect">
            <a:avLst/>
          </a:prstGeom>
          <a:noFill/>
          <a:ln>
            <a:noFill/>
          </a:ln>
        </p:spPr>
        <p:txBody>
          <a:bodyPr spcFirstLastPara="1" wrap="square" lIns="68575" tIns="34275" rIns="68575" bIns="34275" anchor="ctr" anchorCtr="0">
            <a:noAutofit/>
          </a:bodyPr>
          <a:lstStyle/>
          <a:p>
            <a:pPr marL="0" lvl="0" indent="0" rtl="0">
              <a:lnSpc>
                <a:spcPct val="120000"/>
              </a:lnSpc>
              <a:spcBef>
                <a:spcPts val="800"/>
              </a:spcBef>
              <a:spcAft>
                <a:spcPts val="0"/>
              </a:spcAft>
              <a:buClr>
                <a:schemeClr val="dk1"/>
              </a:buClr>
              <a:buSzPts val="1100"/>
              <a:buFont typeface="Arial"/>
              <a:buNone/>
            </a:pPr>
            <a:r>
              <a:rPr lang="en-GB" sz="2400" b="1">
                <a:latin typeface="+mj-lt"/>
              </a:rPr>
              <a:t>Step 3 - Surprise! Meet Hans Glover….your virtual expert on the body!</a:t>
            </a:r>
            <a:endParaRPr sz="2400" b="1">
              <a:latin typeface="+mj-lt"/>
            </a:endParaRPr>
          </a:p>
          <a:p>
            <a:pPr marL="0" lvl="0" indent="0" rtl="0">
              <a:spcBef>
                <a:spcPts val="1600"/>
              </a:spcBef>
              <a:spcAft>
                <a:spcPts val="0"/>
              </a:spcAft>
              <a:buClr>
                <a:schemeClr val="lt1"/>
              </a:buClr>
              <a:buSzPts val="3300"/>
              <a:buFont typeface="Arial Narrow"/>
              <a:buNone/>
            </a:pPr>
            <a:endParaRPr sz="2400" b="1">
              <a:latin typeface="+mj-lt"/>
            </a:endParaRPr>
          </a:p>
        </p:txBody>
      </p:sp>
      <p:sp>
        <p:nvSpPr>
          <p:cNvPr id="137" name="Google Shape;137;p24"/>
          <p:cNvSpPr txBox="1">
            <a:spLocks noGrp="1"/>
          </p:cNvSpPr>
          <p:nvPr>
            <p:ph type="subTitle" idx="1"/>
          </p:nvPr>
        </p:nvSpPr>
        <p:spPr>
          <a:xfrm>
            <a:off x="349250" y="1452725"/>
            <a:ext cx="3874500" cy="21138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Think of Hans as a holographic guide to the body. He’ll talk you through the anatomy and physiological systems in the body. Just tap the Hans button and he’ll appear.</a:t>
            </a:r>
            <a:endParaRPr>
              <a:latin typeface="+mj-lt"/>
            </a:endParaRPr>
          </a:p>
          <a:p>
            <a:pPr marL="0" lvl="0" indent="0" rtl="0">
              <a:spcBef>
                <a:spcPts val="0"/>
              </a:spcBef>
              <a:spcAft>
                <a:spcPts val="0"/>
              </a:spcAft>
              <a:buNone/>
            </a:pPr>
            <a:endParaRPr>
              <a:latin typeface="+mj-lt"/>
            </a:endParaRPr>
          </a:p>
        </p:txBody>
      </p:sp>
      <p:pic>
        <p:nvPicPr>
          <p:cNvPr id="138" name="Google Shape;138;p24"/>
          <p:cNvPicPr preferRelativeResize="0"/>
          <p:nvPr/>
        </p:nvPicPr>
        <p:blipFill rotWithShape="1">
          <a:blip r:embed="rId3">
            <a:alphaModFix/>
          </a:blip>
          <a:srcRect/>
          <a:stretch/>
        </p:blipFill>
        <p:spPr>
          <a:xfrm>
            <a:off x="4338400" y="1371825"/>
            <a:ext cx="4805600" cy="2703150"/>
          </a:xfrm>
          <a:prstGeom prst="rect">
            <a:avLst/>
          </a:prstGeom>
          <a:noFill/>
          <a:ln>
            <a:noFill/>
          </a:ln>
        </p:spPr>
      </p:pic>
    </p:spTree>
  </p:cSld>
  <p:clrMapOvr>
    <a:masterClrMapping/>
  </p:clrMapOvr>
</p:sld>
</file>

<file path=ppt/theme/theme1.xml><?xml version="1.0" encoding="utf-8"?>
<a:theme xmlns:a="http://schemas.openxmlformats.org/drawingml/2006/main" name="Curiscope Red">
  <a:themeElements>
    <a:clrScheme name="Custom 4">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TotalTime>
  <Words>1662</Words>
  <Application>Microsoft Macintosh PowerPoint</Application>
  <PresentationFormat>On-screen Show (16:9)</PresentationFormat>
  <Paragraphs>143</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 Narrow</vt:lpstr>
      <vt:lpstr>Calibri</vt:lpstr>
      <vt:lpstr>Nunito</vt:lpstr>
      <vt:lpstr>Questrial</vt:lpstr>
      <vt:lpstr>Roboto</vt:lpstr>
      <vt:lpstr>Curiscope Red</vt:lpstr>
      <vt:lpstr>The Circulatory System  Middle / Intermediate Years</vt:lpstr>
      <vt:lpstr>OVERALL LEARNING OUTCOMES  Middle/Intermediate Years</vt:lpstr>
      <vt:lpstr>Let’s get curious...</vt:lpstr>
      <vt:lpstr>Your heart is AMAZING!</vt:lpstr>
      <vt:lpstr>The Virtuali-Tee</vt:lpstr>
      <vt:lpstr>What is the Virtuali-Tee?</vt:lpstr>
      <vt:lpstr>Step 1 - Getting started</vt:lpstr>
      <vt:lpstr>Step 2 - Wow, the organs look amazing…now what!?</vt:lpstr>
      <vt:lpstr>Step 3 - Surprise! Meet Hans Glover….your virtual expert on the body! </vt:lpstr>
      <vt:lpstr>Getting into your circulatory system</vt:lpstr>
      <vt:lpstr>Your blood is amazing!</vt:lpstr>
      <vt:lpstr>How much blood do you have?</vt:lpstr>
      <vt:lpstr>Circulatory system:  Use the clues to complete the diagram</vt:lpstr>
      <vt:lpstr>Movement of gases from the Respiratory to Circulatory System</vt:lpstr>
      <vt:lpstr>What is a Heart Attack?</vt:lpstr>
      <vt:lpstr>Some Symptoms of a Heart Attack</vt:lpstr>
      <vt:lpstr>Keeping your heart healthy</vt:lpstr>
      <vt:lpstr>Curious facts!</vt:lpstr>
      <vt:lpstr>Quiz</vt:lpstr>
      <vt:lpstr>Quiz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Circulatory System  Primary/Elementary</dc:title>
  <cp:lastModifiedBy>Edward Barton</cp:lastModifiedBy>
  <cp:revision>26</cp:revision>
  <dcterms:modified xsi:type="dcterms:W3CDTF">2020-03-25T15:49:42Z</dcterms:modified>
</cp:coreProperties>
</file>