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5" r:id="rId17"/>
    <p:sldId id="276" r:id="rId18"/>
    <p:sldId id="272" r:id="rId19"/>
    <p:sldId id="273"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p:restoredTop sz="94626"/>
  </p:normalViewPr>
  <p:slideViewPr>
    <p:cSldViewPr snapToGrid="0" snapToObjects="1">
      <p:cViewPr varScale="1">
        <p:scale>
          <a:sx n="161" d="100"/>
          <a:sy n="161" d="100"/>
        </p:scale>
        <p:origin x="7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be1d03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be1d03ca3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be1d03ca3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4" name="Google Shape;134;g3be1d03c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5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836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e1d03ca3_0_5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9" name="Google Shape;189;g3be1d03ca3_0_5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44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7" name="Google Shape;2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3" name="Google Shape;2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76" name="Google Shape;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1" name="Google Shape;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Google Shape;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be1d03ca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05" name="Google Shape;105;g3be1d03c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be1d03ca3_0_1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13" name="Google Shape;113;g3be1d03ca3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e1d03ca3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20" name="Google Shape;120;g3be1d03ca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be1d03ca3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27" name="Google Shape;127;g3be1d03ca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311700" y="2175450"/>
            <a:ext cx="8520600" cy="792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30200" algn="ctr">
              <a:spcBef>
                <a:spcPts val="1600"/>
              </a:spcBef>
              <a:spcAft>
                <a:spcPts val="0"/>
              </a:spcAft>
              <a:buSzPts val="1600"/>
              <a:buChar char="○"/>
              <a:defRPr/>
            </a:lvl2pPr>
            <a:lvl3pPr marL="1371600" lvl="2" indent="-317500" algn="ctr">
              <a:spcBef>
                <a:spcPts val="1600"/>
              </a:spcBef>
              <a:spcAft>
                <a:spcPts val="0"/>
              </a:spcAft>
              <a:buSzPts val="14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53" name="Google Shape;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56060" y="463889"/>
            <a:ext cx="7429500" cy="11091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lt1"/>
              </a:buClr>
              <a:buSzPts val="1600"/>
              <a:buFont typeface="Roboto"/>
              <a:buNone/>
              <a:defRPr sz="1600" i="0" u="none" strike="noStrike" cap="none">
                <a:solidFill>
                  <a:schemeClr val="lt1"/>
                </a:solidFill>
                <a:latin typeface="Roboto"/>
                <a:ea typeface="Roboto"/>
                <a:cs typeface="Roboto"/>
                <a:sym typeface="Robot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58" name="Google Shape;58;p13"/>
          <p:cNvSpPr txBox="1">
            <a:spLocks noGrp="1"/>
          </p:cNvSpPr>
          <p:nvPr>
            <p:ph type="body" idx="1"/>
          </p:nvPr>
        </p:nvSpPr>
        <p:spPr>
          <a:xfrm>
            <a:off x="856059" y="1687115"/>
            <a:ext cx="7429500" cy="2656500"/>
          </a:xfrm>
          <a:prstGeom prst="rect">
            <a:avLst/>
          </a:prstGeom>
          <a:noFill/>
          <a:ln>
            <a:noFill/>
          </a:ln>
        </p:spPr>
        <p:txBody>
          <a:bodyPr spcFirstLastPara="1" wrap="square" lIns="68575" tIns="34275" rIns="68575" bIns="34275" anchor="t" anchorCtr="0"/>
          <a:lstStyle>
            <a:lvl1pPr marL="457200" marR="0" lvl="0" indent="-330200" algn="l" rtl="0">
              <a:lnSpc>
                <a:spcPct val="120000"/>
              </a:lnSpc>
              <a:spcBef>
                <a:spcPts val="800"/>
              </a:spcBef>
              <a:spcAft>
                <a:spcPts val="0"/>
              </a:spcAft>
              <a:buClr>
                <a:schemeClr val="lt1"/>
              </a:buClr>
              <a:buSzPts val="1600"/>
              <a:buFont typeface="Roboto"/>
              <a:buChar char="•"/>
              <a:defRPr sz="1600" i="0" u="none" strike="noStrike" cap="none">
                <a:solidFill>
                  <a:schemeClr val="lt1"/>
                </a:solidFill>
                <a:latin typeface="Roboto"/>
                <a:ea typeface="Roboto"/>
                <a:cs typeface="Roboto"/>
                <a:sym typeface="Roboto"/>
              </a:defRPr>
            </a:lvl1pPr>
            <a:lvl2pPr marL="914400" marR="0" lvl="1" indent="-330200" algn="l" rtl="0">
              <a:lnSpc>
                <a:spcPct val="120000"/>
              </a:lnSpc>
              <a:spcBef>
                <a:spcPts val="1600"/>
              </a:spcBef>
              <a:spcAft>
                <a:spcPts val="0"/>
              </a:spcAft>
              <a:buClr>
                <a:schemeClr val="lt1"/>
              </a:buClr>
              <a:buSzPts val="1600"/>
              <a:buFont typeface="Roboto"/>
              <a:buChar char="•"/>
              <a:defRPr i="0" u="none" strike="noStrike" cap="none">
                <a:solidFill>
                  <a:schemeClr val="lt1"/>
                </a:solidFill>
                <a:latin typeface="Roboto"/>
                <a:ea typeface="Roboto"/>
                <a:cs typeface="Roboto"/>
                <a:sym typeface="Roboto"/>
              </a:defRPr>
            </a:lvl2pPr>
            <a:lvl3pPr marL="1371600" marR="0" lvl="2" indent="-304800" algn="l" rtl="0">
              <a:lnSpc>
                <a:spcPct val="120000"/>
              </a:lnSpc>
              <a:spcBef>
                <a:spcPts val="1600"/>
              </a:spcBef>
              <a:spcAft>
                <a:spcPts val="0"/>
              </a:spcAft>
              <a:buClr>
                <a:schemeClr val="lt1"/>
              </a:buClr>
              <a:buSzPts val="1200"/>
              <a:buFont typeface="Roboto"/>
              <a:buChar char="•"/>
              <a:defRPr sz="1200" i="0" u="none" strike="noStrike" cap="none">
                <a:solidFill>
                  <a:schemeClr val="lt1"/>
                </a:solidFill>
                <a:latin typeface="Roboto"/>
                <a:ea typeface="Roboto"/>
                <a:cs typeface="Roboto"/>
                <a:sym typeface="Roboto"/>
              </a:defRPr>
            </a:lvl3pPr>
            <a:lvl4pPr marL="1828800" marR="0" lvl="3"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4pPr>
            <a:lvl5pPr marL="2286000" marR="0" lvl="4" indent="-323850" algn="l" rtl="0">
              <a:lnSpc>
                <a:spcPct val="120000"/>
              </a:lnSpc>
              <a:spcBef>
                <a:spcPts val="1600"/>
              </a:spcBef>
              <a:spcAft>
                <a:spcPts val="0"/>
              </a:spcAft>
              <a:buClr>
                <a:schemeClr val="lt1"/>
              </a:buClr>
              <a:buSzPts val="1500"/>
              <a:buFont typeface="Roboto"/>
              <a:buChar char="•"/>
              <a:defRPr sz="1200" i="0" u="none" strike="noStrike" cap="none">
                <a:solidFill>
                  <a:schemeClr val="lt1"/>
                </a:solidFill>
                <a:latin typeface="Roboto"/>
                <a:ea typeface="Roboto"/>
                <a:cs typeface="Roboto"/>
                <a:sym typeface="Roboto"/>
              </a:defRPr>
            </a:lvl5pPr>
            <a:lvl6pPr marL="2743200" marR="0" lvl="5"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6pPr>
            <a:lvl7pPr marL="3200400" marR="0" lvl="6"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7pPr>
            <a:lvl8pPr marL="3657600" marR="0" lvl="7" indent="-311150" algn="l" rtl="0">
              <a:lnSpc>
                <a:spcPct val="120000"/>
              </a:lnSpc>
              <a:spcBef>
                <a:spcPts val="1600"/>
              </a:spcBef>
              <a:spcAft>
                <a:spcPts val="0"/>
              </a:spcAft>
              <a:buClr>
                <a:schemeClr val="lt1"/>
              </a:buClr>
              <a:buSzPts val="1300"/>
              <a:buFont typeface="Roboto"/>
              <a:buChar char="•"/>
              <a:defRPr sz="1100" i="0" u="none" strike="noStrike" cap="none">
                <a:solidFill>
                  <a:schemeClr val="lt1"/>
                </a:solidFill>
                <a:latin typeface="Roboto"/>
                <a:ea typeface="Roboto"/>
                <a:cs typeface="Roboto"/>
                <a:sym typeface="Roboto"/>
              </a:defRPr>
            </a:lvl8pPr>
            <a:lvl9pPr marL="4114800" marR="0" lvl="8" indent="-311150" algn="l" rtl="0">
              <a:lnSpc>
                <a:spcPct val="120000"/>
              </a:lnSpc>
              <a:spcBef>
                <a:spcPts val="1600"/>
              </a:spcBef>
              <a:spcAft>
                <a:spcPts val="1600"/>
              </a:spcAft>
              <a:buClr>
                <a:schemeClr val="lt1"/>
              </a:buClr>
              <a:buSzPts val="1300"/>
              <a:buFont typeface="Roboto"/>
              <a:buChar char="•"/>
              <a:defRPr sz="1100" i="0" u="none" strike="noStrike" cap="none">
                <a:solidFill>
                  <a:schemeClr val="lt1"/>
                </a:solidFill>
                <a:latin typeface="Roboto"/>
                <a:ea typeface="Roboto"/>
                <a:cs typeface="Roboto"/>
                <a:sym typeface="Roboto"/>
              </a:defRPr>
            </a:lvl9pPr>
          </a:lstStyle>
          <a:p>
            <a:endParaRPr/>
          </a:p>
        </p:txBody>
      </p:sp>
      <p:sp>
        <p:nvSpPr>
          <p:cNvPr id="59" name="Google Shape;59;p13"/>
          <p:cNvSpPr txBox="1">
            <a:spLocks noGrp="1"/>
          </p:cNvSpPr>
          <p:nvPr>
            <p:ph type="dt" idx="10"/>
          </p:nvPr>
        </p:nvSpPr>
        <p:spPr>
          <a:xfrm>
            <a:off x="5592691" y="4412457"/>
            <a:ext cx="2057400" cy="273900"/>
          </a:xfrm>
          <a:prstGeom prst="rect">
            <a:avLst/>
          </a:prstGeom>
          <a:noFill/>
          <a:ln>
            <a:noFill/>
          </a:ln>
        </p:spPr>
        <p:txBody>
          <a:bodyPr spcFirstLastPara="1" wrap="square" lIns="68575" tIns="34275" rIns="68575" bIns="34275" anchor="ctr" anchorCtr="0"/>
          <a:lstStyle>
            <a:lvl1pPr marR="0" lvl="0" algn="r" rtl="0">
              <a:spcBef>
                <a:spcPts val="0"/>
              </a:spcBef>
              <a:spcAft>
                <a:spcPts val="0"/>
              </a:spcAft>
              <a:buSzPts val="1100"/>
              <a:buFont typeface="Roboto"/>
              <a:buNone/>
              <a:defRPr sz="800">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0" name="Google Shape;60;p13"/>
          <p:cNvSpPr txBox="1">
            <a:spLocks noGrp="1"/>
          </p:cNvSpPr>
          <p:nvPr>
            <p:ph type="ftr" idx="11"/>
          </p:nvPr>
        </p:nvSpPr>
        <p:spPr>
          <a:xfrm>
            <a:off x="856058" y="4412456"/>
            <a:ext cx="4679400" cy="273900"/>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Font typeface="Roboto"/>
              <a:buNone/>
              <a:defRPr sz="800" cap="none">
                <a:solidFill>
                  <a:schemeClr val="lt1"/>
                </a:solidFill>
                <a:latin typeface="Roboto"/>
                <a:ea typeface="Roboto"/>
                <a:cs typeface="Roboto"/>
                <a:sym typeface="Roboto"/>
              </a:defRPr>
            </a:lvl1pPr>
            <a:lvl2pPr marR="0" lvl="1"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2pPr>
            <a:lvl3pPr marR="0" lvl="2"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3pPr>
            <a:lvl4pPr marR="0" lvl="3"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4pPr>
            <a:lvl5pPr marR="0" lvl="4"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5pPr>
            <a:lvl6pPr marR="0" lvl="5"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6pPr>
            <a:lvl7pPr marR="0" lvl="6"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7pPr>
            <a:lvl8pPr marR="0" lvl="7"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8pPr>
            <a:lvl9pPr marR="0" lvl="8" algn="l" rtl="0">
              <a:spcBef>
                <a:spcPts val="0"/>
              </a:spcBef>
              <a:spcAft>
                <a:spcPts val="0"/>
              </a:spcAft>
              <a:buSzPts val="1100"/>
              <a:buNone/>
              <a:defRPr sz="1400" b="0" i="0" u="none" strike="noStrike" cap="none">
                <a:solidFill>
                  <a:schemeClr val="lt1"/>
                </a:solidFill>
                <a:latin typeface="Questrial"/>
                <a:ea typeface="Questrial"/>
                <a:cs typeface="Questrial"/>
                <a:sym typeface="Questrial"/>
              </a:defRPr>
            </a:lvl9pPr>
          </a:lstStyle>
          <a:p>
            <a:endParaRPr/>
          </a:p>
        </p:txBody>
      </p:sp>
      <p:sp>
        <p:nvSpPr>
          <p:cNvPr id="61" name="Google Shape;61;p13"/>
          <p:cNvSpPr txBox="1">
            <a:spLocks noGrp="1"/>
          </p:cNvSpPr>
          <p:nvPr>
            <p:ph type="sldNum" idx="12"/>
          </p:nvPr>
        </p:nvSpPr>
        <p:spPr>
          <a:xfrm>
            <a:off x="7707241" y="4412455"/>
            <a:ext cx="578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lt1"/>
                </a:solidFill>
                <a:latin typeface="Questrial"/>
                <a:ea typeface="Questrial"/>
                <a:cs typeface="Questrial"/>
                <a:sym typeface="Questrial"/>
              </a:defRPr>
            </a:lvl1pPr>
            <a:lvl2pPr marL="0" marR="0" lvl="1" indent="0" algn="r" rtl="0">
              <a:spcBef>
                <a:spcPts val="0"/>
              </a:spcBef>
              <a:buNone/>
              <a:defRPr sz="800">
                <a:solidFill>
                  <a:schemeClr val="lt1"/>
                </a:solidFill>
                <a:latin typeface="Questrial"/>
                <a:ea typeface="Questrial"/>
                <a:cs typeface="Questrial"/>
                <a:sym typeface="Questrial"/>
              </a:defRPr>
            </a:lvl2pPr>
            <a:lvl3pPr marL="0" marR="0" lvl="2" indent="0" algn="r" rtl="0">
              <a:spcBef>
                <a:spcPts val="0"/>
              </a:spcBef>
              <a:buNone/>
              <a:defRPr sz="800">
                <a:solidFill>
                  <a:schemeClr val="lt1"/>
                </a:solidFill>
                <a:latin typeface="Questrial"/>
                <a:ea typeface="Questrial"/>
                <a:cs typeface="Questrial"/>
                <a:sym typeface="Questrial"/>
              </a:defRPr>
            </a:lvl3pPr>
            <a:lvl4pPr marL="0" marR="0" lvl="3" indent="0" algn="r" rtl="0">
              <a:spcBef>
                <a:spcPts val="0"/>
              </a:spcBef>
              <a:buNone/>
              <a:defRPr sz="800">
                <a:solidFill>
                  <a:schemeClr val="lt1"/>
                </a:solidFill>
                <a:latin typeface="Questrial"/>
                <a:ea typeface="Questrial"/>
                <a:cs typeface="Questrial"/>
                <a:sym typeface="Questrial"/>
              </a:defRPr>
            </a:lvl4pPr>
            <a:lvl5pPr marL="0" marR="0" lvl="4" indent="0" algn="r" rtl="0">
              <a:spcBef>
                <a:spcPts val="0"/>
              </a:spcBef>
              <a:buNone/>
              <a:defRPr sz="800">
                <a:solidFill>
                  <a:schemeClr val="lt1"/>
                </a:solidFill>
                <a:latin typeface="Questrial"/>
                <a:ea typeface="Questrial"/>
                <a:cs typeface="Questrial"/>
                <a:sym typeface="Questrial"/>
              </a:defRPr>
            </a:lvl5pPr>
            <a:lvl6pPr marL="0" marR="0" lvl="5" indent="0" algn="r" rtl="0">
              <a:spcBef>
                <a:spcPts val="0"/>
              </a:spcBef>
              <a:buNone/>
              <a:defRPr sz="800">
                <a:solidFill>
                  <a:schemeClr val="lt1"/>
                </a:solidFill>
                <a:latin typeface="Questrial"/>
                <a:ea typeface="Questrial"/>
                <a:cs typeface="Questrial"/>
                <a:sym typeface="Questrial"/>
              </a:defRPr>
            </a:lvl6pPr>
            <a:lvl7pPr marL="0" marR="0" lvl="6" indent="0" algn="r" rtl="0">
              <a:spcBef>
                <a:spcPts val="0"/>
              </a:spcBef>
              <a:buNone/>
              <a:defRPr sz="800">
                <a:solidFill>
                  <a:schemeClr val="lt1"/>
                </a:solidFill>
                <a:latin typeface="Questrial"/>
                <a:ea typeface="Questrial"/>
                <a:cs typeface="Questrial"/>
                <a:sym typeface="Questrial"/>
              </a:defRPr>
            </a:lvl7pPr>
            <a:lvl8pPr marL="0" marR="0" lvl="7" indent="0" algn="r" rtl="0">
              <a:spcBef>
                <a:spcPts val="0"/>
              </a:spcBef>
              <a:buNone/>
              <a:defRPr sz="800">
                <a:solidFill>
                  <a:schemeClr val="lt1"/>
                </a:solidFill>
                <a:latin typeface="Questrial"/>
                <a:ea typeface="Questrial"/>
                <a:cs typeface="Questrial"/>
                <a:sym typeface="Questrial"/>
              </a:defRPr>
            </a:lvl8pPr>
            <a:lvl9pPr marL="0" marR="0" lvl="8" indent="0" algn="r" rtl="0">
              <a:spcBef>
                <a:spcPts val="0"/>
              </a:spcBef>
              <a:buNone/>
              <a:defRPr sz="800">
                <a:solidFill>
                  <a:schemeClr val="lt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_4">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Google Shape;64;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rtl="0">
              <a:lnSpc>
                <a:spcPct val="100000"/>
              </a:lnSpc>
              <a:spcBef>
                <a:spcPts val="0"/>
              </a:spcBef>
              <a:spcAft>
                <a:spcPts val="0"/>
              </a:spcAft>
              <a:buClr>
                <a:srgbClr val="FFFFFF"/>
              </a:buClr>
              <a:buSzPts val="4000"/>
              <a:buNone/>
              <a:defRPr sz="4000" b="1">
                <a:solidFill>
                  <a:srgbClr val="FFFFFF"/>
                </a:solidFill>
              </a:defRPr>
            </a:lvl1pPr>
            <a:lvl2pPr lvl="1" algn="ctr" rtl="0">
              <a:lnSpc>
                <a:spcPct val="100000"/>
              </a:lnSpc>
              <a:spcBef>
                <a:spcPts val="0"/>
              </a:spcBef>
              <a:spcAft>
                <a:spcPts val="0"/>
              </a:spcAft>
              <a:buClr>
                <a:srgbClr val="FFFFFF"/>
              </a:buClr>
              <a:buSzPts val="4000"/>
              <a:buNone/>
              <a:defRPr sz="4000" b="1">
                <a:solidFill>
                  <a:srgbClr val="FFFFFF"/>
                </a:solidFill>
              </a:defRPr>
            </a:lvl2pPr>
            <a:lvl3pPr lvl="2" algn="ctr" rtl="0">
              <a:lnSpc>
                <a:spcPct val="100000"/>
              </a:lnSpc>
              <a:spcBef>
                <a:spcPts val="0"/>
              </a:spcBef>
              <a:spcAft>
                <a:spcPts val="0"/>
              </a:spcAft>
              <a:buClr>
                <a:srgbClr val="FFFFFF"/>
              </a:buClr>
              <a:buSzPts val="4000"/>
              <a:buNone/>
              <a:defRPr sz="4000" b="1">
                <a:solidFill>
                  <a:srgbClr val="FFFFFF"/>
                </a:solidFill>
              </a:defRPr>
            </a:lvl3pPr>
            <a:lvl4pPr lvl="3" algn="ctr" rtl="0">
              <a:lnSpc>
                <a:spcPct val="100000"/>
              </a:lnSpc>
              <a:spcBef>
                <a:spcPts val="0"/>
              </a:spcBef>
              <a:spcAft>
                <a:spcPts val="0"/>
              </a:spcAft>
              <a:buClr>
                <a:srgbClr val="FFFFFF"/>
              </a:buClr>
              <a:buSzPts val="4000"/>
              <a:buNone/>
              <a:defRPr sz="4000" b="1">
                <a:solidFill>
                  <a:srgbClr val="FFFFFF"/>
                </a:solidFill>
              </a:defRPr>
            </a:lvl4pPr>
            <a:lvl5pPr lvl="4" algn="ctr" rtl="0">
              <a:lnSpc>
                <a:spcPct val="100000"/>
              </a:lnSpc>
              <a:spcBef>
                <a:spcPts val="0"/>
              </a:spcBef>
              <a:spcAft>
                <a:spcPts val="0"/>
              </a:spcAft>
              <a:buClr>
                <a:srgbClr val="FFFFFF"/>
              </a:buClr>
              <a:buSzPts val="4000"/>
              <a:buNone/>
              <a:defRPr sz="4000" b="1">
                <a:solidFill>
                  <a:srgbClr val="FFFFFF"/>
                </a:solidFill>
              </a:defRPr>
            </a:lvl5pPr>
            <a:lvl6pPr lvl="5" algn="ctr" rtl="0">
              <a:lnSpc>
                <a:spcPct val="100000"/>
              </a:lnSpc>
              <a:spcBef>
                <a:spcPts val="0"/>
              </a:spcBef>
              <a:spcAft>
                <a:spcPts val="0"/>
              </a:spcAft>
              <a:buClr>
                <a:srgbClr val="FFFFFF"/>
              </a:buClr>
              <a:buSzPts val="4000"/>
              <a:buNone/>
              <a:defRPr sz="4000" b="1">
                <a:solidFill>
                  <a:srgbClr val="FFFFFF"/>
                </a:solidFill>
              </a:defRPr>
            </a:lvl6pPr>
            <a:lvl7pPr lvl="6" algn="ctr" rtl="0">
              <a:lnSpc>
                <a:spcPct val="100000"/>
              </a:lnSpc>
              <a:spcBef>
                <a:spcPts val="0"/>
              </a:spcBef>
              <a:spcAft>
                <a:spcPts val="0"/>
              </a:spcAft>
              <a:buClr>
                <a:srgbClr val="FFFFFF"/>
              </a:buClr>
              <a:buSzPts val="4000"/>
              <a:buNone/>
              <a:defRPr sz="4000" b="1">
                <a:solidFill>
                  <a:srgbClr val="FFFFFF"/>
                </a:solidFill>
              </a:defRPr>
            </a:lvl7pPr>
            <a:lvl8pPr lvl="7" algn="ctr" rtl="0">
              <a:lnSpc>
                <a:spcPct val="100000"/>
              </a:lnSpc>
              <a:spcBef>
                <a:spcPts val="0"/>
              </a:spcBef>
              <a:spcAft>
                <a:spcPts val="0"/>
              </a:spcAft>
              <a:buClr>
                <a:srgbClr val="FFFFFF"/>
              </a:buClr>
              <a:buSzPts val="4000"/>
              <a:buNone/>
              <a:defRPr sz="4000" b="1">
                <a:solidFill>
                  <a:srgbClr val="FFFFFF"/>
                </a:solidFill>
              </a:defRPr>
            </a:lvl8pPr>
            <a:lvl9pPr lvl="8" algn="ctr" rtl="0">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5" name="Google Shape;65;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FFFFFF"/>
                </a:solidFill>
              </a:defRPr>
            </a:lvl1pPr>
            <a:lvl2pPr lvl="1" algn="r" rtl="0">
              <a:lnSpc>
                <a:spcPct val="100000"/>
              </a:lnSpc>
              <a:spcAft>
                <a:spcPts val="0"/>
              </a:spcAft>
              <a:buNone/>
              <a:defRPr sz="1000">
                <a:solidFill>
                  <a:srgbClr val="FFFFFF"/>
                </a:solidFill>
              </a:defRPr>
            </a:lvl2pPr>
            <a:lvl3pPr lvl="2" algn="r" rtl="0">
              <a:lnSpc>
                <a:spcPct val="100000"/>
              </a:lnSpc>
              <a:spcAft>
                <a:spcPts val="0"/>
              </a:spcAft>
              <a:buNone/>
              <a:defRPr sz="1000">
                <a:solidFill>
                  <a:srgbClr val="FFFFFF"/>
                </a:solidFill>
              </a:defRPr>
            </a:lvl3pPr>
            <a:lvl4pPr lvl="3" algn="r" rtl="0">
              <a:lnSpc>
                <a:spcPct val="100000"/>
              </a:lnSpc>
              <a:spcAft>
                <a:spcPts val="0"/>
              </a:spcAft>
              <a:buNone/>
              <a:defRPr sz="1000">
                <a:solidFill>
                  <a:srgbClr val="FFFFFF"/>
                </a:solidFill>
              </a:defRPr>
            </a:lvl4pPr>
            <a:lvl5pPr lvl="4" algn="r" rtl="0">
              <a:lnSpc>
                <a:spcPct val="100000"/>
              </a:lnSpc>
              <a:spcAft>
                <a:spcPts val="0"/>
              </a:spcAft>
              <a:buNone/>
              <a:defRPr sz="1000">
                <a:solidFill>
                  <a:srgbClr val="FFFFFF"/>
                </a:solidFill>
              </a:defRPr>
            </a:lvl5pPr>
            <a:lvl6pPr lvl="5" algn="r" rtl="0">
              <a:lnSpc>
                <a:spcPct val="100000"/>
              </a:lnSpc>
              <a:spcAft>
                <a:spcPts val="0"/>
              </a:spcAft>
              <a:buNone/>
              <a:defRPr sz="1000">
                <a:solidFill>
                  <a:srgbClr val="FFFFFF"/>
                </a:solidFill>
              </a:defRPr>
            </a:lvl6pPr>
            <a:lvl7pPr lvl="6" algn="r" rtl="0">
              <a:lnSpc>
                <a:spcPct val="100000"/>
              </a:lnSpc>
              <a:spcAft>
                <a:spcPts val="0"/>
              </a:spcAft>
              <a:buNone/>
              <a:defRPr sz="1000">
                <a:solidFill>
                  <a:srgbClr val="FFFFFF"/>
                </a:solidFill>
              </a:defRPr>
            </a:lvl7pPr>
            <a:lvl8pPr lvl="7" algn="r" rtl="0">
              <a:lnSpc>
                <a:spcPct val="100000"/>
              </a:lnSpc>
              <a:spcAft>
                <a:spcPts val="0"/>
              </a:spcAft>
              <a:buNone/>
              <a:defRPr sz="1000">
                <a:solidFill>
                  <a:srgbClr val="FFFFFF"/>
                </a:solidFill>
              </a:defRPr>
            </a:lvl8pPr>
            <a:lvl9pPr lvl="8" algn="r" rtl="0">
              <a:lnSpc>
                <a:spcPct val="100000"/>
              </a:lnSpc>
              <a:spcAft>
                <a:spcPts val="0"/>
              </a:spcAft>
              <a:buNone/>
              <a:defRPr sz="1000">
                <a:solidFill>
                  <a:srgbClr val="FFFFFF"/>
                </a:solidFil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Google Shape;4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 name="Google Shape;4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30200">
              <a:spcBef>
                <a:spcPts val="1600"/>
              </a:spcBef>
              <a:spcAft>
                <a:spcPts val="0"/>
              </a:spcAft>
              <a:buSzPts val="1600"/>
              <a:buChar char="○"/>
              <a:defRPr/>
            </a:lvl2pPr>
            <a:lvl3pPr marL="1371600" lvl="2" indent="-317500">
              <a:spcBef>
                <a:spcPts val="1600"/>
              </a:spcBef>
              <a:spcAft>
                <a:spcPts val="0"/>
              </a:spcAft>
              <a:buSzPts val="14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6313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800"/>
              <a:buFont typeface="Roboto"/>
              <a:buNone/>
              <a:defRPr sz="2800">
                <a:solidFill>
                  <a:srgbClr val="FFFFFF"/>
                </a:solidFill>
                <a:latin typeface="Roboto"/>
                <a:ea typeface="Roboto"/>
                <a:cs typeface="Roboto"/>
                <a:sym typeface="Robo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rgbClr val="FFFFFF"/>
              </a:buClr>
              <a:buSzPts val="1800"/>
              <a:buFont typeface="Roboto"/>
              <a:buChar char="●"/>
              <a:defRPr sz="1800">
                <a:solidFill>
                  <a:srgbClr val="FFFFFF"/>
                </a:solidFill>
                <a:latin typeface="Roboto"/>
                <a:ea typeface="Roboto"/>
                <a:cs typeface="Roboto"/>
                <a:sym typeface="Roboto"/>
              </a:defRPr>
            </a:lvl1pPr>
            <a:lvl2pPr marL="914400" lvl="1" indent="-330200">
              <a:lnSpc>
                <a:spcPct val="115000"/>
              </a:lnSpc>
              <a:spcBef>
                <a:spcPts val="1600"/>
              </a:spcBef>
              <a:spcAft>
                <a:spcPts val="0"/>
              </a:spcAft>
              <a:buClr>
                <a:srgbClr val="FFFFFF"/>
              </a:buClr>
              <a:buSzPts val="1600"/>
              <a:buFont typeface="Roboto"/>
              <a:buChar char="○"/>
              <a:defRPr sz="1600">
                <a:solidFill>
                  <a:srgbClr val="FFFFFF"/>
                </a:solidFill>
                <a:latin typeface="Roboto"/>
                <a:ea typeface="Roboto"/>
                <a:cs typeface="Roboto"/>
                <a:sym typeface="Roboto"/>
              </a:defRPr>
            </a:lvl2pPr>
            <a:lvl3pPr marL="1371600" lvl="2" indent="-3175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marL="1828800" lvl="3"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4pPr>
            <a:lvl5pPr marL="2286000" lvl="4"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5pPr>
            <a:lvl6pPr marL="2743200" lvl="5"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6pPr>
            <a:lvl7pPr marL="3200400" lvl="6"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7pPr>
            <a:lvl8pPr marL="3657600" lvl="7" indent="-304800">
              <a:lnSpc>
                <a:spcPct val="115000"/>
              </a:lnSpc>
              <a:spcBef>
                <a:spcPts val="1600"/>
              </a:spcBef>
              <a:spcAft>
                <a:spcPts val="0"/>
              </a:spcAft>
              <a:buClr>
                <a:srgbClr val="FFFFFF"/>
              </a:buClr>
              <a:buSzPts val="1200"/>
              <a:buFont typeface="Roboto"/>
              <a:buChar char="○"/>
              <a:defRPr sz="1200">
                <a:solidFill>
                  <a:srgbClr val="FFFFFF"/>
                </a:solidFill>
                <a:latin typeface="Roboto"/>
                <a:ea typeface="Roboto"/>
                <a:cs typeface="Roboto"/>
                <a:sym typeface="Roboto"/>
              </a:defRPr>
            </a:lvl8pPr>
            <a:lvl9pPr marL="4114800" lvl="8" indent="-304800">
              <a:lnSpc>
                <a:spcPct val="115000"/>
              </a:lnSpc>
              <a:spcBef>
                <a:spcPts val="1600"/>
              </a:spcBef>
              <a:spcAft>
                <a:spcPts val="1600"/>
              </a:spcAft>
              <a:buClr>
                <a:srgbClr val="FFFFFF"/>
              </a:buClr>
              <a:buSzPts val="1200"/>
              <a:buFont typeface="Roboto"/>
              <a:buChar char="■"/>
              <a:defRPr sz="1200">
                <a:solidFill>
                  <a:srgbClr val="FFFFFF"/>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GB"/>
              <a:t>‹#›</a:t>
            </a:fld>
            <a:endParaRPr/>
          </a:p>
        </p:txBody>
      </p:sp>
      <p:pic>
        <p:nvPicPr>
          <p:cNvPr id="13" name="Google Shape;13;p1"/>
          <p:cNvPicPr preferRelativeResize="0"/>
          <p:nvPr/>
        </p:nvPicPr>
        <p:blipFill>
          <a:blip r:embed="rId15">
            <a:alphaModFix/>
          </a:blip>
          <a:stretch>
            <a:fillRect/>
          </a:stretch>
        </p:blipFill>
        <p:spPr>
          <a:xfrm>
            <a:off x="2" y="4720250"/>
            <a:ext cx="1061322" cy="423250"/>
          </a:xfrm>
          <a:prstGeom prst="rect">
            <a:avLst/>
          </a:prstGeom>
          <a:noFill/>
          <a:ln>
            <a:noFill/>
          </a:ln>
        </p:spPr>
      </p:pic>
      <p:pic>
        <p:nvPicPr>
          <p:cNvPr id="14" name="Google Shape;14;p1"/>
          <p:cNvPicPr preferRelativeResize="0"/>
          <p:nvPr/>
        </p:nvPicPr>
        <p:blipFill>
          <a:blip r:embed="rId16">
            <a:alphaModFix amt="31000"/>
          </a:blip>
          <a:stretch>
            <a:fillRect/>
          </a:stretch>
        </p:blipFill>
        <p:spPr>
          <a:xfrm>
            <a:off x="-6" y="-60552"/>
            <a:ext cx="9144001" cy="520208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drive.google.com/drive/folders/17N-hPZnEAdBwevuxAYoTi-yasNatYQM9?usp=sharin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3131"/>
        </a:solidFill>
        <a:effectLst/>
      </p:bgPr>
    </p:bg>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mt="50000"/>
          </a:blip>
          <a:srcRect t="7813" b="7813"/>
          <a:stretch/>
        </p:blipFill>
        <p:spPr>
          <a:xfrm>
            <a:off x="0" y="0"/>
            <a:ext cx="9144000" cy="5143498"/>
          </a:xfrm>
          <a:prstGeom prst="rect">
            <a:avLst/>
          </a:prstGeom>
          <a:noFill/>
          <a:ln>
            <a:noFill/>
          </a:ln>
        </p:spPr>
      </p:pic>
      <p:sp>
        <p:nvSpPr>
          <p:cNvPr id="71" name="Google Shape;71;p15"/>
          <p:cNvSpPr txBox="1">
            <a:spLocks noGrp="1"/>
          </p:cNvSpPr>
          <p:nvPr>
            <p:ph type="ctrTitle"/>
          </p:nvPr>
        </p:nvSpPr>
        <p:spPr>
          <a:xfrm>
            <a:off x="134125" y="149900"/>
            <a:ext cx="4641000" cy="81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400" dirty="0">
                <a:solidFill>
                  <a:srgbClr val="FFFFFF"/>
                </a:solidFill>
                <a:latin typeface="+mj-lt"/>
              </a:rPr>
              <a:t>The Circulatory System </a:t>
            </a:r>
            <a:endParaRPr sz="2400" dirty="0">
              <a:solidFill>
                <a:srgbClr val="FFFFFF"/>
              </a:solidFill>
              <a:latin typeface="+mj-lt"/>
            </a:endParaRPr>
          </a:p>
          <a:p>
            <a:pPr marL="0" lvl="0" indent="0" algn="l" rtl="0">
              <a:spcBef>
                <a:spcPts val="0"/>
              </a:spcBef>
              <a:spcAft>
                <a:spcPts val="0"/>
              </a:spcAft>
              <a:buNone/>
            </a:pPr>
            <a:r>
              <a:rPr lang="en-GB" sz="1800" dirty="0">
                <a:latin typeface="+mj-lt"/>
              </a:rPr>
              <a:t>Primary/Elementary</a:t>
            </a:r>
            <a:endParaRPr sz="1800" dirty="0">
              <a:solidFill>
                <a:srgbClr val="FFFFFF"/>
              </a:solidFill>
              <a:latin typeface="+mj-lt"/>
            </a:endParaRPr>
          </a:p>
        </p:txBody>
      </p:sp>
      <p:sp>
        <p:nvSpPr>
          <p:cNvPr id="72" name="Google Shape;72;p15"/>
          <p:cNvSpPr txBox="1"/>
          <p:nvPr/>
        </p:nvSpPr>
        <p:spPr>
          <a:xfrm>
            <a:off x="113700" y="3718175"/>
            <a:ext cx="3322800" cy="952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GB">
                <a:solidFill>
                  <a:srgbClr val="FFFFFF"/>
                </a:solidFill>
                <a:latin typeface="+mj-lt"/>
                <a:ea typeface="Questrial"/>
                <a:cs typeface="Questrial"/>
                <a:sym typeface="Questrial"/>
              </a:rPr>
              <a:t>“The world is full of magic! We created the Virtuali-Tee and these resources to enable you to unlock the curiosity that exists within every student”</a:t>
            </a:r>
            <a:endParaRPr>
              <a:solidFill>
                <a:srgbClr val="FFFFFF"/>
              </a:solidFill>
              <a:latin typeface="+mj-lt"/>
              <a:ea typeface="Questrial"/>
              <a:cs typeface="Questrial"/>
              <a:sym typeface="Questrial"/>
            </a:endParaRPr>
          </a:p>
          <a:p>
            <a:pPr marL="0" lvl="0" indent="0" rtl="0">
              <a:spcBef>
                <a:spcPts val="0"/>
              </a:spcBef>
              <a:spcAft>
                <a:spcPts val="0"/>
              </a:spcAft>
              <a:buNone/>
            </a:pPr>
            <a:endParaRPr>
              <a:solidFill>
                <a:srgbClr val="FFFFFF"/>
              </a:solidFill>
              <a:latin typeface="+mj-lt"/>
              <a:ea typeface="Questrial"/>
              <a:cs typeface="Questrial"/>
              <a:sym typeface="Questrial"/>
            </a:endParaRPr>
          </a:p>
        </p:txBody>
      </p:sp>
      <p:pic>
        <p:nvPicPr>
          <p:cNvPr id="73" name="Google Shape;73;p15"/>
          <p:cNvPicPr preferRelativeResize="0"/>
          <p:nvPr/>
        </p:nvPicPr>
        <p:blipFill>
          <a:blip r:embed="rId4">
            <a:alphaModFix/>
          </a:blip>
          <a:stretch>
            <a:fillRect/>
          </a:stretch>
        </p:blipFill>
        <p:spPr>
          <a:xfrm>
            <a:off x="66302" y="4642075"/>
            <a:ext cx="1061322" cy="423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ctrTitle"/>
          </p:nvPr>
        </p:nvSpPr>
        <p:spPr>
          <a:xfrm>
            <a:off x="311700" y="404725"/>
            <a:ext cx="8520600" cy="1228500"/>
          </a:xfrm>
          <a:prstGeom prst="rect">
            <a:avLst/>
          </a:prstGeom>
          <a:noFill/>
          <a:ln>
            <a:noFill/>
          </a:ln>
        </p:spPr>
        <p:txBody>
          <a:bodyPr spcFirstLastPara="1" wrap="square" lIns="68575" tIns="34275" rIns="68575" bIns="34275" anchor="ctr" anchorCtr="0">
            <a:noAutofit/>
          </a:bodyPr>
          <a:lstStyle/>
          <a:p>
            <a:pPr marL="0" lvl="0" indent="0" rtl="0">
              <a:lnSpc>
                <a:spcPct val="120000"/>
              </a:lnSpc>
              <a:spcBef>
                <a:spcPts val="800"/>
              </a:spcBef>
              <a:spcAft>
                <a:spcPts val="0"/>
              </a:spcAft>
              <a:buClr>
                <a:schemeClr val="dk1"/>
              </a:buClr>
              <a:buSzPts val="1100"/>
              <a:buFont typeface="Arial"/>
              <a:buNone/>
            </a:pPr>
            <a:r>
              <a:rPr lang="en-GB" sz="2400" b="1" dirty="0">
                <a:latin typeface="+mj-lt"/>
              </a:rPr>
              <a:t>Step 3 - Surprise! Meet Hans Glover….</a:t>
            </a:r>
            <a:br>
              <a:rPr lang="en-GB" sz="2400" b="1" dirty="0">
                <a:latin typeface="+mj-lt"/>
              </a:rPr>
            </a:br>
            <a:r>
              <a:rPr lang="en-GB" sz="2400" b="1" dirty="0">
                <a:latin typeface="+mj-lt"/>
              </a:rPr>
              <a:t>your virtual expert on the body!</a:t>
            </a:r>
            <a:endParaRPr sz="2400" b="1" dirty="0">
              <a:latin typeface="+mj-lt"/>
            </a:endParaRPr>
          </a:p>
          <a:p>
            <a:pPr marL="0" lvl="0" indent="0" rtl="0">
              <a:spcBef>
                <a:spcPts val="1600"/>
              </a:spcBef>
              <a:spcAft>
                <a:spcPts val="0"/>
              </a:spcAft>
              <a:buClr>
                <a:schemeClr val="lt1"/>
              </a:buClr>
              <a:buSzPts val="3300"/>
              <a:buFont typeface="Arial Narrow"/>
              <a:buNone/>
            </a:pPr>
            <a:endParaRPr sz="2400" b="1" dirty="0">
              <a:latin typeface="+mj-lt"/>
            </a:endParaRPr>
          </a:p>
        </p:txBody>
      </p:sp>
      <p:sp>
        <p:nvSpPr>
          <p:cNvPr id="137" name="Google Shape;137;p24"/>
          <p:cNvSpPr txBox="1">
            <a:spLocks noGrp="1"/>
          </p:cNvSpPr>
          <p:nvPr>
            <p:ph type="subTitle" idx="1"/>
          </p:nvPr>
        </p:nvSpPr>
        <p:spPr>
          <a:xfrm>
            <a:off x="349250" y="1452725"/>
            <a:ext cx="3874500" cy="2113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Think of Hans as a holographic guide to the body. He’ll talk you through the anatomy and physiological systems in the body. Just tap the Hans button and he’ll appear.</a:t>
            </a:r>
            <a:endParaRPr>
              <a:latin typeface="+mj-lt"/>
            </a:endParaRPr>
          </a:p>
          <a:p>
            <a:pPr marL="0" lvl="0" indent="0" rtl="0">
              <a:spcBef>
                <a:spcPts val="0"/>
              </a:spcBef>
              <a:spcAft>
                <a:spcPts val="0"/>
              </a:spcAft>
              <a:buNone/>
            </a:pPr>
            <a:endParaRPr>
              <a:latin typeface="+mj-lt"/>
            </a:endParaRPr>
          </a:p>
        </p:txBody>
      </p:sp>
      <p:pic>
        <p:nvPicPr>
          <p:cNvPr id="138" name="Google Shape;138;p24"/>
          <p:cNvPicPr preferRelativeResize="0"/>
          <p:nvPr/>
        </p:nvPicPr>
        <p:blipFill rotWithShape="1">
          <a:blip r:embed="rId3">
            <a:alphaModFix/>
          </a:blip>
          <a:srcRect/>
          <a:stretch/>
        </p:blipFill>
        <p:spPr>
          <a:xfrm>
            <a:off x="4338400" y="1371825"/>
            <a:ext cx="4805600" cy="2703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subTitle" idx="1"/>
          </p:nvPr>
        </p:nvSpPr>
        <p:spPr>
          <a:xfrm>
            <a:off x="311700" y="1642050"/>
            <a:ext cx="43812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dirty="0">
                <a:latin typeface="+mj-lt"/>
              </a:rPr>
              <a:t>Tap on the circulatory system hotspot and the app will isolate to just that system. See your heart beating!</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on the         button to call Dr Hans, who will give you a guided tour!</a:t>
            </a:r>
            <a:endParaRPr dirty="0">
              <a:latin typeface="+mj-lt"/>
            </a:endParaRPr>
          </a:p>
          <a:p>
            <a:pPr marL="0" lvl="0" indent="0" rtl="0">
              <a:spcBef>
                <a:spcPts val="0"/>
              </a:spcBef>
              <a:spcAft>
                <a:spcPts val="0"/>
              </a:spcAft>
              <a:buNone/>
            </a:pPr>
            <a:endParaRPr lang="en-US"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Tap the         button if you would like subtitles.</a:t>
            </a: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pic>
        <p:nvPicPr>
          <p:cNvPr id="144" name="Google Shape;144;p25"/>
          <p:cNvPicPr preferRelativeResize="0"/>
          <p:nvPr/>
        </p:nvPicPr>
        <p:blipFill>
          <a:blip r:embed="rId3">
            <a:alphaModFix/>
          </a:blip>
          <a:stretch>
            <a:fillRect/>
          </a:stretch>
        </p:blipFill>
        <p:spPr>
          <a:xfrm>
            <a:off x="5938447" y="0"/>
            <a:ext cx="2485706" cy="5143499"/>
          </a:xfrm>
          <a:prstGeom prst="rect">
            <a:avLst/>
          </a:prstGeom>
          <a:noFill/>
          <a:ln>
            <a:noFill/>
          </a:ln>
        </p:spPr>
      </p:pic>
      <p:sp>
        <p:nvSpPr>
          <p:cNvPr id="145" name="Google Shape;145;p25"/>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GB" b="1">
                <a:latin typeface="+mj-lt"/>
              </a:rPr>
              <a:t>Getting into your circulatory system</a:t>
            </a:r>
            <a:endParaRPr b="1">
              <a:latin typeface="+mj-lt"/>
            </a:endParaRPr>
          </a:p>
        </p:txBody>
      </p:sp>
      <p:pic>
        <p:nvPicPr>
          <p:cNvPr id="146" name="Google Shape;146;p25"/>
          <p:cNvPicPr preferRelativeResize="0"/>
          <p:nvPr/>
        </p:nvPicPr>
        <p:blipFill>
          <a:blip r:embed="rId4">
            <a:alphaModFix/>
          </a:blip>
          <a:stretch>
            <a:fillRect/>
          </a:stretch>
        </p:blipFill>
        <p:spPr>
          <a:xfrm>
            <a:off x="6146500" y="732100"/>
            <a:ext cx="2069600" cy="3679301"/>
          </a:xfrm>
          <a:prstGeom prst="rect">
            <a:avLst/>
          </a:prstGeom>
          <a:noFill/>
          <a:ln>
            <a:noFill/>
          </a:ln>
        </p:spPr>
      </p:pic>
      <p:pic>
        <p:nvPicPr>
          <p:cNvPr id="147" name="Google Shape;147;p25"/>
          <p:cNvPicPr preferRelativeResize="0"/>
          <p:nvPr/>
        </p:nvPicPr>
        <p:blipFill>
          <a:blip r:embed="rId5">
            <a:alphaModFix/>
          </a:blip>
          <a:stretch>
            <a:fillRect/>
          </a:stretch>
        </p:blipFill>
        <p:spPr>
          <a:xfrm>
            <a:off x="1398231" y="2574650"/>
            <a:ext cx="392000" cy="381300"/>
          </a:xfrm>
          <a:prstGeom prst="rect">
            <a:avLst/>
          </a:prstGeom>
          <a:noFill/>
          <a:ln>
            <a:noFill/>
          </a:ln>
        </p:spPr>
      </p:pic>
      <p:pic>
        <p:nvPicPr>
          <p:cNvPr id="148" name="Google Shape;148;p25"/>
          <p:cNvPicPr preferRelativeResize="0"/>
          <p:nvPr/>
        </p:nvPicPr>
        <p:blipFill>
          <a:blip r:embed="rId6">
            <a:alphaModFix/>
          </a:blip>
          <a:stretch>
            <a:fillRect/>
          </a:stretch>
        </p:blipFill>
        <p:spPr>
          <a:xfrm flipH="1">
            <a:off x="1123581" y="3596058"/>
            <a:ext cx="381300" cy="381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ctrTitle"/>
          </p:nvPr>
        </p:nvSpPr>
        <p:spPr>
          <a:xfrm>
            <a:off x="269425" y="41667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Circulatory system</a:t>
            </a:r>
            <a:endParaRPr b="1">
              <a:latin typeface="+mj-lt"/>
            </a:endParaRPr>
          </a:p>
        </p:txBody>
      </p:sp>
      <p:sp>
        <p:nvSpPr>
          <p:cNvPr id="154" name="Google Shape;154;p26"/>
          <p:cNvSpPr txBox="1">
            <a:spLocks noGrp="1"/>
          </p:cNvSpPr>
          <p:nvPr>
            <p:ph type="subTitle" idx="1"/>
          </p:nvPr>
        </p:nvSpPr>
        <p:spPr>
          <a:xfrm>
            <a:off x="269425" y="1431113"/>
            <a:ext cx="5282400" cy="792600"/>
          </a:xfrm>
          <a:prstGeom prst="rect">
            <a:avLst/>
          </a:prstGeom>
          <a:noFill/>
          <a:ln>
            <a:noFill/>
          </a:ln>
        </p:spPr>
        <p:txBody>
          <a:bodyPr spcFirstLastPara="1" wrap="square" lIns="68575" tIns="34275" rIns="68575" bIns="34275" anchor="t" anchorCtr="0">
            <a:noAutofit/>
          </a:bodyPr>
          <a:lstStyle/>
          <a:p>
            <a:pPr marL="0" lvl="0" indent="0" rtl="0">
              <a:lnSpc>
                <a:spcPct val="100000"/>
              </a:lnSpc>
              <a:spcBef>
                <a:spcPts val="0"/>
              </a:spcBef>
              <a:spcAft>
                <a:spcPts val="0"/>
              </a:spcAft>
              <a:buNone/>
            </a:pPr>
            <a:r>
              <a:rPr lang="en-GB" dirty="0">
                <a:latin typeface="+mj-lt"/>
              </a:rPr>
              <a:t>The heart pumps blood through blood vessels around your body to deliver oxygen and nutrients to your organs and muscles.</a:t>
            </a:r>
            <a:endParaRPr dirty="0">
              <a:latin typeface="+mj-lt"/>
            </a:endParaRPr>
          </a:p>
          <a:p>
            <a:pPr marL="0" lvl="0" indent="0" rtl="0">
              <a:lnSpc>
                <a:spcPct val="100000"/>
              </a:lnSpc>
              <a:spcBef>
                <a:spcPts val="0"/>
              </a:spcBef>
              <a:spcAft>
                <a:spcPts val="0"/>
              </a:spcAft>
              <a:buNone/>
            </a:pPr>
            <a:endParaRPr dirty="0">
              <a:latin typeface="+mj-lt"/>
            </a:endParaRPr>
          </a:p>
          <a:p>
            <a:pPr marL="0" lvl="0" indent="0" rtl="0">
              <a:lnSpc>
                <a:spcPct val="100000"/>
              </a:lnSpc>
              <a:spcBef>
                <a:spcPts val="0"/>
              </a:spcBef>
              <a:spcAft>
                <a:spcPts val="0"/>
              </a:spcAft>
              <a:buNone/>
            </a:pPr>
            <a:r>
              <a:rPr lang="en-GB" dirty="0">
                <a:latin typeface="+mj-lt"/>
              </a:rPr>
              <a:t>Blood then returns to the heart with the oxygen and nutrients used up.</a:t>
            </a:r>
            <a:endParaRPr dirty="0">
              <a:latin typeface="+mj-lt"/>
            </a:endParaRPr>
          </a:p>
          <a:p>
            <a:pPr marL="0" lvl="0" indent="0" rtl="0">
              <a:lnSpc>
                <a:spcPct val="100000"/>
              </a:lnSpc>
              <a:spcBef>
                <a:spcPts val="0"/>
              </a:spcBef>
              <a:spcAft>
                <a:spcPts val="0"/>
              </a:spcAft>
              <a:buNone/>
            </a:pPr>
            <a:endParaRPr dirty="0">
              <a:latin typeface="+mj-lt"/>
            </a:endParaRPr>
          </a:p>
          <a:p>
            <a:pPr marL="0" lvl="0" indent="0" rtl="0">
              <a:lnSpc>
                <a:spcPct val="100000"/>
              </a:lnSpc>
              <a:spcBef>
                <a:spcPts val="0"/>
              </a:spcBef>
              <a:spcAft>
                <a:spcPts val="0"/>
              </a:spcAft>
              <a:buNone/>
            </a:pPr>
            <a:r>
              <a:rPr lang="en-GB" dirty="0">
                <a:latin typeface="+mj-lt"/>
              </a:rPr>
              <a:t>Tubes called Arteries take the blood away from the heart.</a:t>
            </a:r>
            <a:endParaRPr dirty="0">
              <a:latin typeface="+mj-lt"/>
            </a:endParaRPr>
          </a:p>
          <a:p>
            <a:pPr marL="0" lvl="0" indent="0" rtl="0">
              <a:lnSpc>
                <a:spcPct val="100000"/>
              </a:lnSpc>
              <a:spcBef>
                <a:spcPts val="0"/>
              </a:spcBef>
              <a:spcAft>
                <a:spcPts val="0"/>
              </a:spcAft>
              <a:buNone/>
            </a:pPr>
            <a:endParaRPr dirty="0">
              <a:latin typeface="+mj-lt"/>
            </a:endParaRPr>
          </a:p>
          <a:p>
            <a:pPr marL="0" lvl="0" indent="0" rtl="0">
              <a:lnSpc>
                <a:spcPct val="100000"/>
              </a:lnSpc>
              <a:spcBef>
                <a:spcPts val="0"/>
              </a:spcBef>
              <a:spcAft>
                <a:spcPts val="0"/>
              </a:spcAft>
              <a:buNone/>
            </a:pPr>
            <a:r>
              <a:rPr lang="en-GB" dirty="0">
                <a:latin typeface="+mj-lt"/>
              </a:rPr>
              <a:t>Tubes called Veins take the blood back to the heart.</a:t>
            </a:r>
            <a:endParaRPr dirty="0">
              <a:latin typeface="+mj-lt"/>
            </a:endParaRPr>
          </a:p>
          <a:p>
            <a:pPr marL="0" lvl="0" indent="0" rtl="0">
              <a:lnSpc>
                <a:spcPct val="150000"/>
              </a:lnSpc>
              <a:spcBef>
                <a:spcPts val="0"/>
              </a:spcBef>
              <a:spcAft>
                <a:spcPts val="0"/>
              </a:spcAft>
              <a:buNone/>
            </a:pPr>
            <a:endParaRPr dirty="0">
              <a:latin typeface="+mj-lt"/>
            </a:endParaRPr>
          </a:p>
        </p:txBody>
      </p:sp>
      <p:pic>
        <p:nvPicPr>
          <p:cNvPr id="155" name="Google Shape;155;p26"/>
          <p:cNvPicPr preferRelativeResize="0"/>
          <p:nvPr/>
        </p:nvPicPr>
        <p:blipFill rotWithShape="1">
          <a:blip r:embed="rId3">
            <a:alphaModFix/>
          </a:blip>
          <a:srcRect/>
          <a:stretch/>
        </p:blipFill>
        <p:spPr>
          <a:xfrm>
            <a:off x="10243397" y="-96135"/>
            <a:ext cx="2591661" cy="3725076"/>
          </a:xfrm>
          <a:prstGeom prst="rect">
            <a:avLst/>
          </a:prstGeom>
          <a:noFill/>
          <a:ln>
            <a:noFill/>
          </a:ln>
        </p:spPr>
      </p:pic>
      <p:pic>
        <p:nvPicPr>
          <p:cNvPr id="156" name="Google Shape;156;p26"/>
          <p:cNvPicPr preferRelativeResize="0"/>
          <p:nvPr/>
        </p:nvPicPr>
        <p:blipFill>
          <a:blip r:embed="rId4">
            <a:alphaModFix/>
          </a:blip>
          <a:stretch>
            <a:fillRect/>
          </a:stretch>
        </p:blipFill>
        <p:spPr>
          <a:xfrm>
            <a:off x="5543575" y="341600"/>
            <a:ext cx="3432975" cy="4506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ctrTitle"/>
          </p:nvPr>
        </p:nvSpPr>
        <p:spPr>
          <a:xfrm>
            <a:off x="208450" y="36037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Your blood is amazing!</a:t>
            </a:r>
            <a:endParaRPr b="1">
              <a:latin typeface="+mj-lt"/>
            </a:endParaRPr>
          </a:p>
        </p:txBody>
      </p:sp>
      <p:sp>
        <p:nvSpPr>
          <p:cNvPr id="162" name="Google Shape;162;p27"/>
          <p:cNvSpPr txBox="1">
            <a:spLocks noGrp="1"/>
          </p:cNvSpPr>
          <p:nvPr>
            <p:ph type="subTitle" idx="1"/>
          </p:nvPr>
        </p:nvSpPr>
        <p:spPr>
          <a:xfrm>
            <a:off x="241275" y="1228425"/>
            <a:ext cx="50904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sz="1400">
                <a:latin typeface="+mj-lt"/>
              </a:rPr>
              <a:t>Tap on the        icon in the circulatory system to look inside your bloodstream.</a:t>
            </a:r>
            <a:endParaRPr sz="1400">
              <a:latin typeface="+mj-lt"/>
            </a:endParaRPr>
          </a:p>
          <a:p>
            <a:pPr marL="0" lvl="0" indent="0" rtl="0">
              <a:spcBef>
                <a:spcPts val="0"/>
              </a:spcBef>
              <a:spcAft>
                <a:spcPts val="0"/>
              </a:spcAft>
              <a:buNone/>
            </a:pPr>
            <a:endParaRPr sz="1400">
              <a:latin typeface="+mj-lt"/>
            </a:endParaRPr>
          </a:p>
          <a:p>
            <a:pPr marL="0" lvl="0" indent="0" rtl="0">
              <a:spcBef>
                <a:spcPts val="0"/>
              </a:spcBef>
              <a:spcAft>
                <a:spcPts val="0"/>
              </a:spcAft>
              <a:buNone/>
            </a:pPr>
            <a:r>
              <a:rPr lang="en-GB" sz="1400">
                <a:latin typeface="+mj-lt"/>
              </a:rPr>
              <a:t>You can see the red blood cells and white blood cells and hear what they do.</a:t>
            </a:r>
            <a:endParaRPr sz="1400">
              <a:latin typeface="+mj-lt"/>
            </a:endParaRPr>
          </a:p>
          <a:p>
            <a:pPr marL="0" lvl="0" indent="0" rtl="0">
              <a:spcBef>
                <a:spcPts val="0"/>
              </a:spcBef>
              <a:spcAft>
                <a:spcPts val="0"/>
              </a:spcAft>
              <a:buNone/>
            </a:pPr>
            <a:endParaRPr sz="1400">
              <a:latin typeface="+mj-lt"/>
            </a:endParaRPr>
          </a:p>
          <a:p>
            <a:pPr marL="0" lvl="0" indent="0" rtl="0">
              <a:spcBef>
                <a:spcPts val="0"/>
              </a:spcBef>
              <a:spcAft>
                <a:spcPts val="0"/>
              </a:spcAft>
              <a:buNone/>
            </a:pPr>
            <a:r>
              <a:rPr lang="en-GB" sz="1400">
                <a:latin typeface="+mj-lt"/>
              </a:rPr>
              <a:t>Blood is made up of plasma (a yellowish watery liquid).</a:t>
            </a:r>
            <a:endParaRPr sz="1400">
              <a:latin typeface="+mj-lt"/>
            </a:endParaRPr>
          </a:p>
          <a:p>
            <a:pPr marL="0" lvl="0" indent="0">
              <a:spcBef>
                <a:spcPts val="0"/>
              </a:spcBef>
              <a:spcAft>
                <a:spcPts val="0"/>
              </a:spcAft>
              <a:buNone/>
            </a:pPr>
            <a:r>
              <a:rPr lang="en-GB" sz="1400">
                <a:latin typeface="+mj-lt"/>
              </a:rPr>
              <a:t>Inside the plasma are blood cells. </a:t>
            </a:r>
            <a:endParaRPr sz="1400">
              <a:latin typeface="+mj-lt"/>
            </a:endParaRPr>
          </a:p>
          <a:p>
            <a:pPr marL="0" lvl="0" indent="0">
              <a:spcBef>
                <a:spcPts val="0"/>
              </a:spcBef>
              <a:spcAft>
                <a:spcPts val="0"/>
              </a:spcAft>
              <a:buNone/>
            </a:pPr>
            <a:endParaRPr sz="1400">
              <a:latin typeface="+mj-lt"/>
            </a:endParaRPr>
          </a:p>
          <a:p>
            <a:pPr marL="0" lvl="0" indent="0">
              <a:spcBef>
                <a:spcPts val="0"/>
              </a:spcBef>
              <a:spcAft>
                <a:spcPts val="0"/>
              </a:spcAft>
              <a:buNone/>
            </a:pPr>
            <a:r>
              <a:rPr lang="en-GB" sz="1400">
                <a:latin typeface="+mj-lt"/>
              </a:rPr>
              <a:t>The red blood cells carry oxygen and make blood red.</a:t>
            </a:r>
            <a:endParaRPr sz="1400">
              <a:latin typeface="+mj-lt"/>
            </a:endParaRPr>
          </a:p>
          <a:p>
            <a:pPr marL="0" lvl="0" indent="0">
              <a:spcBef>
                <a:spcPts val="0"/>
              </a:spcBef>
              <a:spcAft>
                <a:spcPts val="0"/>
              </a:spcAft>
              <a:buNone/>
            </a:pPr>
            <a:endParaRPr sz="1400">
              <a:latin typeface="+mj-lt"/>
            </a:endParaRPr>
          </a:p>
          <a:p>
            <a:pPr marL="0" lvl="0" indent="0" rtl="0">
              <a:spcBef>
                <a:spcPts val="0"/>
              </a:spcBef>
              <a:spcAft>
                <a:spcPts val="0"/>
              </a:spcAft>
              <a:buNone/>
            </a:pPr>
            <a:r>
              <a:rPr lang="en-GB" sz="1400">
                <a:latin typeface="+mj-lt"/>
              </a:rPr>
              <a:t>White blood cells fight infection.</a:t>
            </a:r>
            <a:endParaRPr sz="1400">
              <a:latin typeface="+mj-lt"/>
            </a:endParaRPr>
          </a:p>
          <a:p>
            <a:pPr marL="0" lvl="0" indent="0" rtl="0">
              <a:spcBef>
                <a:spcPts val="0"/>
              </a:spcBef>
              <a:spcAft>
                <a:spcPts val="0"/>
              </a:spcAft>
              <a:buNone/>
            </a:pPr>
            <a:endParaRPr sz="1400">
              <a:latin typeface="+mj-lt"/>
            </a:endParaRPr>
          </a:p>
          <a:p>
            <a:pPr marL="0" lvl="0" indent="0" rtl="0">
              <a:spcBef>
                <a:spcPts val="0"/>
              </a:spcBef>
              <a:spcAft>
                <a:spcPts val="0"/>
              </a:spcAft>
              <a:buNone/>
            </a:pPr>
            <a:r>
              <a:rPr lang="en-GB" sz="1400">
                <a:latin typeface="+mj-lt"/>
              </a:rPr>
              <a:t>FUN FACT There are 250 million red blood cells in a single drop of blood!</a:t>
            </a:r>
            <a:endParaRPr sz="1400">
              <a:latin typeface="+mj-lt"/>
            </a:endParaRPr>
          </a:p>
        </p:txBody>
      </p:sp>
      <p:pic>
        <p:nvPicPr>
          <p:cNvPr id="163" name="Google Shape;163;p27"/>
          <p:cNvPicPr preferRelativeResize="0"/>
          <p:nvPr/>
        </p:nvPicPr>
        <p:blipFill rotWithShape="1">
          <a:blip r:embed="rId3">
            <a:alphaModFix/>
          </a:blip>
          <a:srcRect/>
          <a:stretch/>
        </p:blipFill>
        <p:spPr>
          <a:xfrm>
            <a:off x="5401976" y="1633162"/>
            <a:ext cx="3742025" cy="2233875"/>
          </a:xfrm>
          <a:prstGeom prst="rect">
            <a:avLst/>
          </a:prstGeom>
          <a:noFill/>
          <a:ln>
            <a:noFill/>
          </a:ln>
        </p:spPr>
      </p:pic>
      <p:pic>
        <p:nvPicPr>
          <p:cNvPr id="164" name="Google Shape;164;p27"/>
          <p:cNvPicPr preferRelativeResize="0"/>
          <p:nvPr/>
        </p:nvPicPr>
        <p:blipFill>
          <a:blip r:embed="rId4">
            <a:alphaModFix/>
          </a:blip>
          <a:stretch>
            <a:fillRect/>
          </a:stretch>
        </p:blipFill>
        <p:spPr>
          <a:xfrm>
            <a:off x="1200592" y="1228425"/>
            <a:ext cx="272200" cy="27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How much blood do you have?</a:t>
            </a:r>
            <a:endParaRPr b="1">
              <a:latin typeface="+mj-lt"/>
            </a:endParaRPr>
          </a:p>
        </p:txBody>
      </p:sp>
      <p:sp>
        <p:nvSpPr>
          <p:cNvPr id="170" name="Google Shape;170;p28"/>
          <p:cNvSpPr txBox="1">
            <a:spLocks noGrp="1"/>
          </p:cNvSpPr>
          <p:nvPr>
            <p:ph type="subTitle" idx="1"/>
          </p:nvPr>
        </p:nvSpPr>
        <p:spPr>
          <a:xfrm>
            <a:off x="5319275" y="1358375"/>
            <a:ext cx="3414600" cy="4518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An average 10 year old has 3 litres</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average adult has 5 litres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p:txBody>
      </p:sp>
      <p:pic>
        <p:nvPicPr>
          <p:cNvPr id="171" name="Google Shape;171;p28"/>
          <p:cNvPicPr preferRelativeResize="0"/>
          <p:nvPr/>
        </p:nvPicPr>
        <p:blipFill>
          <a:blip r:embed="rId3">
            <a:alphaModFix/>
          </a:blip>
          <a:stretch>
            <a:fillRect/>
          </a:stretch>
        </p:blipFill>
        <p:spPr>
          <a:xfrm>
            <a:off x="4092759" y="1360950"/>
            <a:ext cx="476845" cy="1443346"/>
          </a:xfrm>
          <a:prstGeom prst="rect">
            <a:avLst/>
          </a:prstGeom>
          <a:noFill/>
          <a:ln>
            <a:noFill/>
          </a:ln>
        </p:spPr>
      </p:pic>
      <p:pic>
        <p:nvPicPr>
          <p:cNvPr id="172" name="Google Shape;172;p28"/>
          <p:cNvPicPr preferRelativeResize="0"/>
          <p:nvPr/>
        </p:nvPicPr>
        <p:blipFill>
          <a:blip r:embed="rId3">
            <a:alphaModFix/>
          </a:blip>
          <a:stretch>
            <a:fillRect/>
          </a:stretch>
        </p:blipFill>
        <p:spPr>
          <a:xfrm>
            <a:off x="4595414" y="1360950"/>
            <a:ext cx="476845" cy="1443346"/>
          </a:xfrm>
          <a:prstGeom prst="rect">
            <a:avLst/>
          </a:prstGeom>
          <a:noFill/>
          <a:ln>
            <a:noFill/>
          </a:ln>
        </p:spPr>
      </p:pic>
      <p:pic>
        <p:nvPicPr>
          <p:cNvPr id="173" name="Google Shape;173;p28"/>
          <p:cNvPicPr preferRelativeResize="0"/>
          <p:nvPr/>
        </p:nvPicPr>
        <p:blipFill>
          <a:blip r:embed="rId3">
            <a:alphaModFix/>
          </a:blip>
          <a:stretch>
            <a:fillRect/>
          </a:stretch>
        </p:blipFill>
        <p:spPr>
          <a:xfrm>
            <a:off x="4317503" y="1434587"/>
            <a:ext cx="476845" cy="1443346"/>
          </a:xfrm>
          <a:prstGeom prst="rect">
            <a:avLst/>
          </a:prstGeom>
          <a:noFill/>
          <a:ln>
            <a:noFill/>
          </a:ln>
        </p:spPr>
      </p:pic>
      <p:pic>
        <p:nvPicPr>
          <p:cNvPr id="174" name="Google Shape;174;p28"/>
          <p:cNvPicPr preferRelativeResize="0"/>
          <p:nvPr/>
        </p:nvPicPr>
        <p:blipFill>
          <a:blip r:embed="rId3">
            <a:alphaModFix/>
          </a:blip>
          <a:stretch>
            <a:fillRect/>
          </a:stretch>
        </p:blipFill>
        <p:spPr>
          <a:xfrm>
            <a:off x="4371365" y="3158704"/>
            <a:ext cx="476845" cy="1443346"/>
          </a:xfrm>
          <a:prstGeom prst="rect">
            <a:avLst/>
          </a:prstGeom>
          <a:noFill/>
          <a:ln>
            <a:noFill/>
          </a:ln>
        </p:spPr>
      </p:pic>
      <p:pic>
        <p:nvPicPr>
          <p:cNvPr id="175" name="Google Shape;175;p28"/>
          <p:cNvPicPr preferRelativeResize="0"/>
          <p:nvPr/>
        </p:nvPicPr>
        <p:blipFill>
          <a:blip r:embed="rId3">
            <a:alphaModFix/>
          </a:blip>
          <a:stretch>
            <a:fillRect/>
          </a:stretch>
        </p:blipFill>
        <p:spPr>
          <a:xfrm>
            <a:off x="4135828" y="3158704"/>
            <a:ext cx="476845" cy="1443346"/>
          </a:xfrm>
          <a:prstGeom prst="rect">
            <a:avLst/>
          </a:prstGeom>
          <a:noFill/>
          <a:ln>
            <a:noFill/>
          </a:ln>
        </p:spPr>
      </p:pic>
      <p:pic>
        <p:nvPicPr>
          <p:cNvPr id="176" name="Google Shape;176;p28"/>
          <p:cNvPicPr preferRelativeResize="0"/>
          <p:nvPr/>
        </p:nvPicPr>
        <p:blipFill>
          <a:blip r:embed="rId3">
            <a:alphaModFix/>
          </a:blip>
          <a:stretch>
            <a:fillRect/>
          </a:stretch>
        </p:blipFill>
        <p:spPr>
          <a:xfrm>
            <a:off x="3894540" y="3271164"/>
            <a:ext cx="476845" cy="1443346"/>
          </a:xfrm>
          <a:prstGeom prst="rect">
            <a:avLst/>
          </a:prstGeom>
          <a:noFill/>
          <a:ln>
            <a:noFill/>
          </a:ln>
        </p:spPr>
      </p:pic>
      <p:pic>
        <p:nvPicPr>
          <p:cNvPr id="177" name="Google Shape;177;p28"/>
          <p:cNvPicPr preferRelativeResize="0"/>
          <p:nvPr/>
        </p:nvPicPr>
        <p:blipFill>
          <a:blip r:embed="rId3">
            <a:alphaModFix/>
          </a:blip>
          <a:stretch>
            <a:fillRect/>
          </a:stretch>
        </p:blipFill>
        <p:spPr>
          <a:xfrm>
            <a:off x="4842440" y="3158704"/>
            <a:ext cx="476845" cy="1443346"/>
          </a:xfrm>
          <a:prstGeom prst="rect">
            <a:avLst/>
          </a:prstGeom>
          <a:noFill/>
          <a:ln>
            <a:noFill/>
          </a:ln>
        </p:spPr>
      </p:pic>
      <p:pic>
        <p:nvPicPr>
          <p:cNvPr id="178" name="Google Shape;178;p28"/>
          <p:cNvPicPr preferRelativeResize="0"/>
          <p:nvPr/>
        </p:nvPicPr>
        <p:blipFill>
          <a:blip r:embed="rId3">
            <a:alphaModFix/>
          </a:blip>
          <a:stretch>
            <a:fillRect/>
          </a:stretch>
        </p:blipFill>
        <p:spPr>
          <a:xfrm>
            <a:off x="4606902" y="3242703"/>
            <a:ext cx="476845" cy="1443346"/>
          </a:xfrm>
          <a:prstGeom prst="rect">
            <a:avLst/>
          </a:prstGeom>
          <a:noFill/>
          <a:ln>
            <a:noFill/>
          </a:ln>
        </p:spPr>
      </p:pic>
      <p:sp>
        <p:nvSpPr>
          <p:cNvPr id="179" name="Google Shape;179;p28"/>
          <p:cNvSpPr txBox="1"/>
          <p:nvPr/>
        </p:nvSpPr>
        <p:spPr>
          <a:xfrm>
            <a:off x="1000975" y="2561225"/>
            <a:ext cx="2751900" cy="182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600">
                <a:solidFill>
                  <a:srgbClr val="FFFFFF"/>
                </a:solidFill>
                <a:latin typeface="+mj-lt"/>
                <a:ea typeface="Roboto"/>
                <a:cs typeface="Roboto"/>
                <a:sym typeface="Roboto"/>
              </a:rPr>
              <a:t>The amount of blood you have depends on your height and weight.</a:t>
            </a:r>
            <a:endParaRPr sz="1600">
              <a:solidFill>
                <a:srgbClr val="FFFFFF"/>
              </a:solidFill>
              <a:latin typeface="+mj-lt"/>
              <a:ea typeface="Roboto"/>
              <a:cs typeface="Roboto"/>
              <a:sym typeface="Roboto"/>
            </a:endParaRPr>
          </a:p>
          <a:p>
            <a:pPr marL="0" lvl="0" indent="0" algn="ctr" rtl="0">
              <a:spcBef>
                <a:spcPts val="0"/>
              </a:spcBef>
              <a:spcAft>
                <a:spcPts val="0"/>
              </a:spcAft>
              <a:buClr>
                <a:schemeClr val="dk1"/>
              </a:buClr>
              <a:buSzPts val="1100"/>
              <a:buFont typeface="Arial"/>
              <a:buNone/>
            </a:pPr>
            <a:endParaRPr sz="1600">
              <a:solidFill>
                <a:srgbClr val="FFFFFF"/>
              </a:solidFill>
              <a:latin typeface="+mj-lt"/>
              <a:ea typeface="Roboto"/>
              <a:cs typeface="Roboto"/>
              <a:sym typeface="Roboto"/>
            </a:endParaRPr>
          </a:p>
          <a:p>
            <a:pPr marL="0" lvl="0" indent="0" algn="ctr">
              <a:spcBef>
                <a:spcPts val="0"/>
              </a:spcBef>
              <a:spcAft>
                <a:spcPts val="0"/>
              </a:spcAft>
              <a:buNone/>
            </a:pPr>
            <a:endParaRPr>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400"/>
                                        <p:tgtEl>
                                          <p:spTgt spid="171"/>
                                        </p:tgtEl>
                                        <p:attrNameLst>
                                          <p:attrName>ppt_w</p:attrName>
                                        </p:attrNameLst>
                                      </p:cBhvr>
                                      <p:tavLst>
                                        <p:tav tm="0">
                                          <p:val>
                                            <p:strVal val="0"/>
                                          </p:val>
                                        </p:tav>
                                        <p:tav tm="100000">
                                          <p:val>
                                            <p:strVal val="#ppt_w"/>
                                          </p:val>
                                        </p:tav>
                                      </p:tavLst>
                                    </p:anim>
                                    <p:anim calcmode="lin" valueType="num">
                                      <p:cBhvr additive="base">
                                        <p:cTn id="8" dur="400"/>
                                        <p:tgtEl>
                                          <p:spTgt spid="171"/>
                                        </p:tgtEl>
                                        <p:attrNameLst>
                                          <p:attrName>ppt_h</p:attrName>
                                        </p:attrNameLst>
                                      </p:cBhvr>
                                      <p:tavLst>
                                        <p:tav tm="0">
                                          <p:val>
                                            <p:strVal val="0"/>
                                          </p:val>
                                        </p:tav>
                                        <p:tav tm="100000">
                                          <p:val>
                                            <p:strVal val="#ppt_h"/>
                                          </p:val>
                                        </p:tav>
                                      </p:tavLst>
                                    </p:anim>
                                  </p:childTnLst>
                                </p:cTn>
                              </p:par>
                            </p:childTnLst>
                          </p:cTn>
                        </p:par>
                        <p:par>
                          <p:cTn id="9" fill="hold">
                            <p:stCondLst>
                              <p:cond delay="400"/>
                            </p:stCondLst>
                            <p:childTnLst>
                              <p:par>
                                <p:cTn id="10" presetID="23" presetClass="entr" presetSubtype="16"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 calcmode="lin" valueType="num">
                                      <p:cBhvr additive="base">
                                        <p:cTn id="12" dur="400"/>
                                        <p:tgtEl>
                                          <p:spTgt spid="173"/>
                                        </p:tgtEl>
                                        <p:attrNameLst>
                                          <p:attrName>ppt_w</p:attrName>
                                        </p:attrNameLst>
                                      </p:cBhvr>
                                      <p:tavLst>
                                        <p:tav tm="0">
                                          <p:val>
                                            <p:strVal val="0"/>
                                          </p:val>
                                        </p:tav>
                                        <p:tav tm="100000">
                                          <p:val>
                                            <p:strVal val="#ppt_w"/>
                                          </p:val>
                                        </p:tav>
                                      </p:tavLst>
                                    </p:anim>
                                    <p:anim calcmode="lin" valueType="num">
                                      <p:cBhvr additive="base">
                                        <p:cTn id="13" dur="400"/>
                                        <p:tgtEl>
                                          <p:spTgt spid="173"/>
                                        </p:tgtEl>
                                        <p:attrNameLst>
                                          <p:attrName>ppt_h</p:attrName>
                                        </p:attrNameLst>
                                      </p:cBhvr>
                                      <p:tavLst>
                                        <p:tav tm="0">
                                          <p:val>
                                            <p:strVal val="0"/>
                                          </p:val>
                                        </p:tav>
                                        <p:tav tm="100000">
                                          <p:val>
                                            <p:strVal val="#ppt_h"/>
                                          </p:val>
                                        </p:tav>
                                      </p:tavLst>
                                    </p:anim>
                                  </p:childTnLst>
                                </p:cTn>
                              </p:par>
                            </p:childTnLst>
                          </p:cTn>
                        </p:par>
                        <p:par>
                          <p:cTn id="14" fill="hold">
                            <p:stCondLst>
                              <p:cond delay="800"/>
                            </p:stCondLst>
                            <p:childTnLst>
                              <p:par>
                                <p:cTn id="15" presetID="23" presetClass="entr" presetSubtype="16" fill="hold" nodeType="after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additive="base">
                                        <p:cTn id="17" dur="400"/>
                                        <p:tgtEl>
                                          <p:spTgt spid="172"/>
                                        </p:tgtEl>
                                        <p:attrNameLst>
                                          <p:attrName>ppt_w</p:attrName>
                                        </p:attrNameLst>
                                      </p:cBhvr>
                                      <p:tavLst>
                                        <p:tav tm="0">
                                          <p:val>
                                            <p:strVal val="0"/>
                                          </p:val>
                                        </p:tav>
                                        <p:tav tm="100000">
                                          <p:val>
                                            <p:strVal val="#ppt_w"/>
                                          </p:val>
                                        </p:tav>
                                      </p:tavLst>
                                    </p:anim>
                                    <p:anim calcmode="lin" valueType="num">
                                      <p:cBhvr additive="base">
                                        <p:cTn id="18" dur="400"/>
                                        <p:tgtEl>
                                          <p:spTgt spid="172"/>
                                        </p:tgtEl>
                                        <p:attrNameLst>
                                          <p:attrName>ppt_h</p:attrName>
                                        </p:attrNameLst>
                                      </p:cBhvr>
                                      <p:tavLst>
                                        <p:tav tm="0">
                                          <p:val>
                                            <p:strVal val="0"/>
                                          </p:val>
                                        </p:tav>
                                        <p:tav tm="100000">
                                          <p:val>
                                            <p:strVal val="#ppt_h"/>
                                          </p:val>
                                        </p:tav>
                                      </p:tavLst>
                                    </p:anim>
                                  </p:childTnLst>
                                </p:cTn>
                              </p:par>
                            </p:childTnLst>
                          </p:cTn>
                        </p:par>
                        <p:par>
                          <p:cTn id="19" fill="hold">
                            <p:stCondLst>
                              <p:cond delay="1200"/>
                            </p:stCondLst>
                            <p:childTnLst>
                              <p:par>
                                <p:cTn id="20" presetID="23" presetClass="entr" presetSubtype="16" fill="hold" nodeType="afterEffect">
                                  <p:stCondLst>
                                    <p:cond delay="0"/>
                                  </p:stCondLst>
                                  <p:childTnLst>
                                    <p:set>
                                      <p:cBhvr>
                                        <p:cTn id="21" dur="1" fill="hold">
                                          <p:stCondLst>
                                            <p:cond delay="0"/>
                                          </p:stCondLst>
                                        </p:cTn>
                                        <p:tgtEl>
                                          <p:spTgt spid="176"/>
                                        </p:tgtEl>
                                        <p:attrNameLst>
                                          <p:attrName>style.visibility</p:attrName>
                                        </p:attrNameLst>
                                      </p:cBhvr>
                                      <p:to>
                                        <p:strVal val="visible"/>
                                      </p:to>
                                    </p:set>
                                    <p:anim calcmode="lin" valueType="num">
                                      <p:cBhvr additive="base">
                                        <p:cTn id="22" dur="400"/>
                                        <p:tgtEl>
                                          <p:spTgt spid="176"/>
                                        </p:tgtEl>
                                        <p:attrNameLst>
                                          <p:attrName>ppt_w</p:attrName>
                                        </p:attrNameLst>
                                      </p:cBhvr>
                                      <p:tavLst>
                                        <p:tav tm="0">
                                          <p:val>
                                            <p:strVal val="0"/>
                                          </p:val>
                                        </p:tav>
                                        <p:tav tm="100000">
                                          <p:val>
                                            <p:strVal val="#ppt_w"/>
                                          </p:val>
                                        </p:tav>
                                      </p:tavLst>
                                    </p:anim>
                                    <p:anim calcmode="lin" valueType="num">
                                      <p:cBhvr additive="base">
                                        <p:cTn id="23" dur="400"/>
                                        <p:tgtEl>
                                          <p:spTgt spid="176"/>
                                        </p:tgtEl>
                                        <p:attrNameLst>
                                          <p:attrName>ppt_h</p:attrName>
                                        </p:attrNameLst>
                                      </p:cBhvr>
                                      <p:tavLst>
                                        <p:tav tm="0">
                                          <p:val>
                                            <p:strVal val="0"/>
                                          </p:val>
                                        </p:tav>
                                        <p:tav tm="100000">
                                          <p:val>
                                            <p:strVal val="#ppt_h"/>
                                          </p:val>
                                        </p:tav>
                                      </p:tavLst>
                                    </p:anim>
                                  </p:childTnLst>
                                </p:cTn>
                              </p:par>
                            </p:childTnLst>
                          </p:cTn>
                        </p:par>
                        <p:par>
                          <p:cTn id="24" fill="hold">
                            <p:stCondLst>
                              <p:cond delay="1600"/>
                            </p:stCondLst>
                            <p:childTnLst>
                              <p:par>
                                <p:cTn id="25" presetID="23" presetClass="entr" presetSubtype="16" fill="hold" nodeType="afterEffect">
                                  <p:stCondLst>
                                    <p:cond delay="0"/>
                                  </p:stCondLst>
                                  <p:childTnLst>
                                    <p:set>
                                      <p:cBhvr>
                                        <p:cTn id="26" dur="1" fill="hold">
                                          <p:stCondLst>
                                            <p:cond delay="0"/>
                                          </p:stCondLst>
                                        </p:cTn>
                                        <p:tgtEl>
                                          <p:spTgt spid="175"/>
                                        </p:tgtEl>
                                        <p:attrNameLst>
                                          <p:attrName>style.visibility</p:attrName>
                                        </p:attrNameLst>
                                      </p:cBhvr>
                                      <p:to>
                                        <p:strVal val="visible"/>
                                      </p:to>
                                    </p:set>
                                    <p:anim calcmode="lin" valueType="num">
                                      <p:cBhvr additive="base">
                                        <p:cTn id="27" dur="400"/>
                                        <p:tgtEl>
                                          <p:spTgt spid="175"/>
                                        </p:tgtEl>
                                        <p:attrNameLst>
                                          <p:attrName>ppt_w</p:attrName>
                                        </p:attrNameLst>
                                      </p:cBhvr>
                                      <p:tavLst>
                                        <p:tav tm="0">
                                          <p:val>
                                            <p:strVal val="0"/>
                                          </p:val>
                                        </p:tav>
                                        <p:tav tm="100000">
                                          <p:val>
                                            <p:strVal val="#ppt_w"/>
                                          </p:val>
                                        </p:tav>
                                      </p:tavLst>
                                    </p:anim>
                                    <p:anim calcmode="lin" valueType="num">
                                      <p:cBhvr additive="base">
                                        <p:cTn id="28" dur="400"/>
                                        <p:tgtEl>
                                          <p:spTgt spid="175"/>
                                        </p:tgtEl>
                                        <p:attrNameLst>
                                          <p:attrName>ppt_h</p:attrName>
                                        </p:attrNameLst>
                                      </p:cBhvr>
                                      <p:tavLst>
                                        <p:tav tm="0">
                                          <p:val>
                                            <p:strVal val="0"/>
                                          </p:val>
                                        </p:tav>
                                        <p:tav tm="100000">
                                          <p:val>
                                            <p:strVal val="#ppt_h"/>
                                          </p:val>
                                        </p:tav>
                                      </p:tavLst>
                                    </p:anim>
                                  </p:childTnLst>
                                </p:cTn>
                              </p:par>
                            </p:childTnLst>
                          </p:cTn>
                        </p:par>
                        <p:par>
                          <p:cTn id="29" fill="hold">
                            <p:stCondLst>
                              <p:cond delay="2000"/>
                            </p:stCondLst>
                            <p:childTnLst>
                              <p:par>
                                <p:cTn id="30" presetID="23" presetClass="entr" presetSubtype="16" fill="hold" nodeType="afterEffect">
                                  <p:stCondLst>
                                    <p:cond delay="0"/>
                                  </p:stCondLst>
                                  <p:childTnLst>
                                    <p:set>
                                      <p:cBhvr>
                                        <p:cTn id="31" dur="1" fill="hold">
                                          <p:stCondLst>
                                            <p:cond delay="0"/>
                                          </p:stCondLst>
                                        </p:cTn>
                                        <p:tgtEl>
                                          <p:spTgt spid="174"/>
                                        </p:tgtEl>
                                        <p:attrNameLst>
                                          <p:attrName>style.visibility</p:attrName>
                                        </p:attrNameLst>
                                      </p:cBhvr>
                                      <p:to>
                                        <p:strVal val="visible"/>
                                      </p:to>
                                    </p:set>
                                    <p:anim calcmode="lin" valueType="num">
                                      <p:cBhvr additive="base">
                                        <p:cTn id="32" dur="400"/>
                                        <p:tgtEl>
                                          <p:spTgt spid="174"/>
                                        </p:tgtEl>
                                        <p:attrNameLst>
                                          <p:attrName>ppt_w</p:attrName>
                                        </p:attrNameLst>
                                      </p:cBhvr>
                                      <p:tavLst>
                                        <p:tav tm="0">
                                          <p:val>
                                            <p:strVal val="0"/>
                                          </p:val>
                                        </p:tav>
                                        <p:tav tm="100000">
                                          <p:val>
                                            <p:strVal val="#ppt_w"/>
                                          </p:val>
                                        </p:tav>
                                      </p:tavLst>
                                    </p:anim>
                                    <p:anim calcmode="lin" valueType="num">
                                      <p:cBhvr additive="base">
                                        <p:cTn id="33" dur="400"/>
                                        <p:tgtEl>
                                          <p:spTgt spid="174"/>
                                        </p:tgtEl>
                                        <p:attrNameLst>
                                          <p:attrName>ppt_h</p:attrName>
                                        </p:attrNameLst>
                                      </p:cBhvr>
                                      <p:tavLst>
                                        <p:tav tm="0">
                                          <p:val>
                                            <p:strVal val="0"/>
                                          </p:val>
                                        </p:tav>
                                        <p:tav tm="100000">
                                          <p:val>
                                            <p:strVal val="#ppt_h"/>
                                          </p:val>
                                        </p:tav>
                                      </p:tavLst>
                                    </p:anim>
                                  </p:childTnLst>
                                </p:cTn>
                              </p:par>
                            </p:childTnLst>
                          </p:cTn>
                        </p:par>
                        <p:par>
                          <p:cTn id="34" fill="hold">
                            <p:stCondLst>
                              <p:cond delay="2400"/>
                            </p:stCondLst>
                            <p:childTnLst>
                              <p:par>
                                <p:cTn id="35" presetID="23" presetClass="entr" presetSubtype="16" fill="hold" nodeType="afterEffect">
                                  <p:stCondLst>
                                    <p:cond delay="0"/>
                                  </p:stCondLst>
                                  <p:childTnLst>
                                    <p:set>
                                      <p:cBhvr>
                                        <p:cTn id="36" dur="1" fill="hold">
                                          <p:stCondLst>
                                            <p:cond delay="0"/>
                                          </p:stCondLst>
                                        </p:cTn>
                                        <p:tgtEl>
                                          <p:spTgt spid="178"/>
                                        </p:tgtEl>
                                        <p:attrNameLst>
                                          <p:attrName>style.visibility</p:attrName>
                                        </p:attrNameLst>
                                      </p:cBhvr>
                                      <p:to>
                                        <p:strVal val="visible"/>
                                      </p:to>
                                    </p:set>
                                    <p:anim calcmode="lin" valueType="num">
                                      <p:cBhvr additive="base">
                                        <p:cTn id="37" dur="400"/>
                                        <p:tgtEl>
                                          <p:spTgt spid="178"/>
                                        </p:tgtEl>
                                        <p:attrNameLst>
                                          <p:attrName>ppt_w</p:attrName>
                                        </p:attrNameLst>
                                      </p:cBhvr>
                                      <p:tavLst>
                                        <p:tav tm="0">
                                          <p:val>
                                            <p:strVal val="0"/>
                                          </p:val>
                                        </p:tav>
                                        <p:tav tm="100000">
                                          <p:val>
                                            <p:strVal val="#ppt_w"/>
                                          </p:val>
                                        </p:tav>
                                      </p:tavLst>
                                    </p:anim>
                                    <p:anim calcmode="lin" valueType="num">
                                      <p:cBhvr additive="base">
                                        <p:cTn id="38" dur="400"/>
                                        <p:tgtEl>
                                          <p:spTgt spid="178"/>
                                        </p:tgtEl>
                                        <p:attrNameLst>
                                          <p:attrName>ppt_h</p:attrName>
                                        </p:attrNameLst>
                                      </p:cBhvr>
                                      <p:tavLst>
                                        <p:tav tm="0">
                                          <p:val>
                                            <p:strVal val="0"/>
                                          </p:val>
                                        </p:tav>
                                        <p:tav tm="100000">
                                          <p:val>
                                            <p:strVal val="#ppt_h"/>
                                          </p:val>
                                        </p:tav>
                                      </p:tavLst>
                                    </p:anim>
                                  </p:childTnLst>
                                </p:cTn>
                              </p:par>
                            </p:childTnLst>
                          </p:cTn>
                        </p:par>
                        <p:par>
                          <p:cTn id="39" fill="hold">
                            <p:stCondLst>
                              <p:cond delay="2800"/>
                            </p:stCondLst>
                            <p:childTnLst>
                              <p:par>
                                <p:cTn id="40" presetID="23" presetClass="entr" presetSubtype="16" fill="hold" nodeType="after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additive="base">
                                        <p:cTn id="42" dur="400"/>
                                        <p:tgtEl>
                                          <p:spTgt spid="177"/>
                                        </p:tgtEl>
                                        <p:attrNameLst>
                                          <p:attrName>ppt_w</p:attrName>
                                        </p:attrNameLst>
                                      </p:cBhvr>
                                      <p:tavLst>
                                        <p:tav tm="0">
                                          <p:val>
                                            <p:strVal val="0"/>
                                          </p:val>
                                        </p:tav>
                                        <p:tav tm="100000">
                                          <p:val>
                                            <p:strVal val="#ppt_w"/>
                                          </p:val>
                                        </p:tav>
                                      </p:tavLst>
                                    </p:anim>
                                    <p:anim calcmode="lin" valueType="num">
                                      <p:cBhvr additive="base">
                                        <p:cTn id="43" dur="400"/>
                                        <p:tgtEl>
                                          <p:spTgt spid="17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Curious facts!</a:t>
            </a:r>
            <a:endParaRPr b="1">
              <a:latin typeface="+mj-lt"/>
            </a:endParaRPr>
          </a:p>
        </p:txBody>
      </p:sp>
      <p:sp>
        <p:nvSpPr>
          <p:cNvPr id="185" name="Google Shape;185;p29"/>
          <p:cNvSpPr txBox="1">
            <a:spLocks noGrp="1"/>
          </p:cNvSpPr>
          <p:nvPr>
            <p:ph type="subTitle" idx="1"/>
          </p:nvPr>
        </p:nvSpPr>
        <p:spPr>
          <a:xfrm>
            <a:off x="311699" y="1480900"/>
            <a:ext cx="4975917" cy="792600"/>
          </a:xfrm>
          <a:prstGeom prst="rect">
            <a:avLst/>
          </a:prstGeom>
          <a:noFill/>
          <a:ln>
            <a:noFill/>
          </a:ln>
        </p:spPr>
        <p:txBody>
          <a:bodyPr spcFirstLastPara="1" wrap="square" lIns="68575" tIns="34275" rIns="68575" bIns="34275" anchor="t" anchorCtr="0">
            <a:noAutofit/>
          </a:bodyPr>
          <a:lstStyle/>
          <a:p>
            <a:pPr marL="0" lvl="0" indent="0"/>
            <a:r>
              <a:rPr lang="en-GB" dirty="0">
                <a:latin typeface="+mj-lt"/>
              </a:rPr>
              <a:t>If you were to lay all your blood vessels in a long line they would stretch about 60,000 miles (96,560 km)! (that’s over two times around the entire world).</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Your heart beats about 100,000 times a day.</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Your heart beats without you having to think about it.</a:t>
            </a:r>
            <a:endParaRPr dirty="0">
              <a:latin typeface="+mj-lt"/>
            </a:endParaRPr>
          </a:p>
          <a:p>
            <a:pPr marL="0" lvl="0" indent="0" rtl="0">
              <a:spcBef>
                <a:spcPts val="0"/>
              </a:spcBef>
              <a:spcAft>
                <a:spcPts val="0"/>
              </a:spcAft>
              <a:buNone/>
            </a:pPr>
            <a:endParaRPr dirty="0">
              <a:latin typeface="+mj-lt"/>
            </a:endParaRPr>
          </a:p>
          <a:p>
            <a:pPr marL="0" lvl="0" indent="0" rtl="0">
              <a:spcBef>
                <a:spcPts val="0"/>
              </a:spcBef>
              <a:spcAft>
                <a:spcPts val="0"/>
              </a:spcAft>
              <a:buNone/>
            </a:pPr>
            <a:r>
              <a:rPr lang="en-GB" dirty="0">
                <a:latin typeface="+mj-lt"/>
              </a:rPr>
              <a:t>The image on the right is a satellite image of rivers in Alaska. It’s interesting that they look like blood vessels.</a:t>
            </a:r>
            <a:endParaRPr dirty="0">
              <a:latin typeface="+mj-lt"/>
            </a:endParaRPr>
          </a:p>
        </p:txBody>
      </p:sp>
      <p:pic>
        <p:nvPicPr>
          <p:cNvPr id="186" name="Google Shape;186;p29"/>
          <p:cNvPicPr preferRelativeResize="0"/>
          <p:nvPr/>
        </p:nvPicPr>
        <p:blipFill>
          <a:blip r:embed="rId3"/>
          <a:srcRect/>
          <a:stretch/>
        </p:blipFill>
        <p:spPr>
          <a:xfrm>
            <a:off x="5455055" y="617273"/>
            <a:ext cx="3688945" cy="36889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192" name="Google Shape;192;p30"/>
          <p:cNvSpPr txBox="1">
            <a:spLocks noGrp="1"/>
          </p:cNvSpPr>
          <p:nvPr>
            <p:ph type="subTitle" idx="1"/>
          </p:nvPr>
        </p:nvSpPr>
        <p:spPr>
          <a:xfrm>
            <a:off x="311700" y="829525"/>
            <a:ext cx="8520600" cy="2927466"/>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Can you fill in the blanks and show what you’ve learnt today? Use the words </a:t>
            </a:r>
            <a:r>
              <a:rPr lang="en-GB" sz="1500" dirty="0">
                <a:solidFill>
                  <a:schemeClr val="lt1"/>
                </a:solidFill>
                <a:latin typeface="+mj-lt"/>
                <a:ea typeface="Questrial"/>
                <a:cs typeface="Questrial"/>
                <a:sym typeface="Questrial"/>
              </a:rPr>
              <a:t>in blue</a:t>
            </a:r>
            <a:r>
              <a:rPr lang="en-GB" sz="1500" b="0" i="0" u="none" strike="noStrike" cap="none" dirty="0">
                <a:solidFill>
                  <a:schemeClr val="lt1"/>
                </a:solidFill>
                <a:latin typeface="+mj-lt"/>
                <a:ea typeface="Questrial"/>
                <a:cs typeface="Questrial"/>
                <a:sym typeface="Questrial"/>
              </a:rPr>
              <a:t> to help you.</a:t>
            </a:r>
            <a:endParaRPr sz="1500" b="0" i="0" u="none" strike="noStrike" cap="none" dirty="0">
              <a:solidFill>
                <a:schemeClr val="lt1"/>
              </a:solidFill>
              <a:latin typeface="+mj-lt"/>
              <a:ea typeface="Questrial"/>
              <a:cs typeface="Questrial"/>
              <a:sym typeface="Questrial"/>
            </a:endParaRPr>
          </a:p>
          <a:p>
            <a:pPr marL="0" marR="0" lvl="0" indent="0" algn="l" rtl="0">
              <a:lnSpc>
                <a:spcPct val="110000"/>
              </a:lnSpc>
              <a:spcBef>
                <a:spcPts val="0"/>
              </a:spcBef>
              <a:spcAft>
                <a:spcPts val="0"/>
              </a:spcAft>
              <a:buClr>
                <a:schemeClr val="lt1"/>
              </a:buClr>
              <a:buSzPts val="1900"/>
              <a:buFont typeface="Arial"/>
              <a:buNone/>
            </a:pPr>
            <a:endParaRPr sz="1500" dirty="0">
              <a:solidFill>
                <a:schemeClr val="lt1"/>
              </a:solidFill>
              <a:latin typeface="+mj-lt"/>
              <a:ea typeface="Questrial"/>
              <a:cs typeface="Questrial"/>
              <a:sym typeface="Questrial"/>
            </a:endParaRPr>
          </a:p>
          <a:p>
            <a:pPr marL="0" marR="0" lvl="0" indent="0" algn="l" rtl="0">
              <a:lnSpc>
                <a:spcPct val="110000"/>
              </a:lnSpc>
              <a:spcBef>
                <a:spcPts val="80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Our heart is a </a:t>
            </a:r>
            <a:r>
              <a:rPr lang="en-GB" sz="1500" b="0" i="0" strike="noStrike" cap="none" dirty="0">
                <a:solidFill>
                  <a:schemeClr val="lt1"/>
                </a:solidFill>
                <a:latin typeface="+mj-lt"/>
                <a:ea typeface="Questrial"/>
                <a:cs typeface="Questrial"/>
                <a:sym typeface="Questrial"/>
              </a:rPr>
              <a:t>_</a:t>
            </a:r>
            <a:r>
              <a:rPr lang="en-GB" sz="1500" b="0" i="0" strike="noStrike" cap="none" dirty="0">
                <a:solidFill>
                  <a:schemeClr val="bg1"/>
                </a:solidFill>
                <a:latin typeface="+mj-lt"/>
                <a:ea typeface="Questrial"/>
                <a:cs typeface="Questrial"/>
                <a:sym typeface="Questrial"/>
              </a:rPr>
              <a:t>______ </a:t>
            </a:r>
            <a:r>
              <a:rPr lang="en-GB" sz="1500" b="0" i="0" strike="noStrike" cap="none" dirty="0">
                <a:solidFill>
                  <a:schemeClr val="lt1"/>
                </a:solidFill>
                <a:latin typeface="+mj-lt"/>
                <a:ea typeface="Questrial"/>
                <a:cs typeface="Questrial"/>
                <a:sym typeface="Questrial"/>
              </a:rPr>
              <a:t>which </a:t>
            </a:r>
            <a:r>
              <a:rPr lang="en-GB" sz="1500" b="0" i="0" u="none" strike="noStrike" cap="none" dirty="0">
                <a:solidFill>
                  <a:schemeClr val="lt1"/>
                </a:solidFill>
                <a:latin typeface="+mj-lt"/>
                <a:ea typeface="Questrial"/>
                <a:cs typeface="Questrial"/>
                <a:sym typeface="Questrial"/>
              </a:rPr>
              <a:t>pumps blood through our body. You can feel your </a:t>
            </a:r>
            <a:r>
              <a:rPr lang="en-GB" sz="1500" b="0" i="0" u="none" strike="noStrike" cap="none" dirty="0">
                <a:solidFill>
                  <a:schemeClr val="bg1"/>
                </a:solidFill>
                <a:latin typeface="+mj-lt"/>
                <a:ea typeface="Questrial"/>
                <a:cs typeface="Questrial"/>
                <a:sym typeface="Questrial"/>
              </a:rPr>
              <a:t>_______ </a:t>
            </a:r>
            <a:r>
              <a:rPr lang="en-GB" sz="1500" b="0" i="0" u="none" strike="noStrike" cap="none" dirty="0">
                <a:solidFill>
                  <a:schemeClr val="lt1"/>
                </a:solidFill>
                <a:latin typeface="+mj-lt"/>
                <a:ea typeface="Questrial"/>
                <a:cs typeface="Questrial"/>
                <a:sym typeface="Questrial"/>
              </a:rPr>
              <a:t>in your wrist. You can feel your heartbeat by placing your hand on your________. If you get excited or do exercise your heart rate gets ________. Your blood delivers oxygen and nutrients to your body. A ten year old has about _________of blood in their body. Blood is made of plasma and blood cells. ________ is carried in red blood cells. White blood cells fight _________. The right side of the heart receives blood from the body and the left side sends __________</a:t>
            </a:r>
            <a:r>
              <a:rPr lang="en-GB" sz="1500" dirty="0">
                <a:solidFill>
                  <a:schemeClr val="lt1"/>
                </a:solidFill>
                <a:latin typeface="+mj-lt"/>
                <a:ea typeface="Questrial"/>
                <a:cs typeface="Questrial"/>
                <a:sym typeface="Questrial"/>
              </a:rPr>
              <a:t>___ from the lungs </a:t>
            </a:r>
            <a:r>
              <a:rPr lang="en-GB" sz="1500" b="0" i="0" u="none" strike="noStrike" cap="none" dirty="0">
                <a:solidFill>
                  <a:schemeClr val="lt1"/>
                </a:solidFill>
                <a:latin typeface="+mj-lt"/>
                <a:ea typeface="Questrial"/>
                <a:cs typeface="Questrial"/>
                <a:sym typeface="Questrial"/>
              </a:rPr>
              <a:t>to the rest of the body. The process of blood going round the body is called ___________.</a:t>
            </a:r>
            <a:endParaRPr sz="1500" b="0" i="0" u="none" strike="noStrike" cap="none" dirty="0">
              <a:solidFill>
                <a:schemeClr val="lt1"/>
              </a:solidFill>
              <a:latin typeface="+mj-lt"/>
              <a:ea typeface="Questrial"/>
              <a:cs typeface="Questrial"/>
              <a:sym typeface="Questrial"/>
            </a:endParaRPr>
          </a:p>
        </p:txBody>
      </p:sp>
      <p:sp>
        <p:nvSpPr>
          <p:cNvPr id="193" name="Google Shape;193;p30"/>
          <p:cNvSpPr txBox="1"/>
          <p:nvPr/>
        </p:nvSpPr>
        <p:spPr>
          <a:xfrm>
            <a:off x="56400" y="4070925"/>
            <a:ext cx="8775900" cy="1241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Oxygen - infection - faster - muscle - chest - pulse - </a:t>
            </a:r>
          </a:p>
          <a:p>
            <a:pPr marL="0" marR="0" lvl="0" indent="0" algn="ctr" rtl="0">
              <a:lnSpc>
                <a:spcPct val="100000"/>
              </a:lnSpc>
              <a:spcBef>
                <a:spcPts val="0"/>
              </a:spcBef>
              <a:spcAft>
                <a:spcPts val="0"/>
              </a:spcAft>
              <a:buClr>
                <a:schemeClr val="lt1"/>
              </a:buClr>
              <a:buSzPts val="2100"/>
              <a:buFont typeface="Arial"/>
              <a:buNone/>
            </a:pPr>
            <a:r>
              <a:rPr lang="en-GB" dirty="0">
                <a:solidFill>
                  <a:srgbClr val="00FFFF"/>
                </a:solidFill>
                <a:latin typeface="+mj-lt"/>
                <a:ea typeface="Roboto"/>
                <a:cs typeface="Roboto"/>
                <a:sym typeface="Roboto"/>
              </a:rPr>
              <a:t> circulation - 3 litres - oxygen-rich blood</a:t>
            </a:r>
            <a:endParaRPr dirty="0">
              <a:solidFill>
                <a:srgbClr val="00FFFF"/>
              </a:solidFill>
              <a:latin typeface="+mj-lt"/>
              <a:ea typeface="Roboto"/>
              <a:cs typeface="Roboto"/>
              <a:sym typeface="Roboto"/>
            </a:endParaRPr>
          </a:p>
          <a:p>
            <a:pPr marL="0" marR="0" lvl="0" indent="0" algn="ctr" rtl="0">
              <a:lnSpc>
                <a:spcPct val="100000"/>
              </a:lnSpc>
              <a:spcBef>
                <a:spcPts val="0"/>
              </a:spcBef>
              <a:spcAft>
                <a:spcPts val="0"/>
              </a:spcAft>
              <a:buClr>
                <a:schemeClr val="lt1"/>
              </a:buClr>
              <a:buSzPts val="2100"/>
              <a:buFont typeface="Arial"/>
              <a:buNone/>
            </a:pPr>
            <a:endParaRPr dirty="0">
              <a:solidFill>
                <a:srgbClr val="00FFFF"/>
              </a:solidFill>
              <a:latin typeface="+mj-lt"/>
              <a:ea typeface="Roboto"/>
              <a:cs typeface="Roboto"/>
              <a:sym typeface="Roboto"/>
            </a:endParaRPr>
          </a:p>
        </p:txBody>
      </p:sp>
    </p:spTree>
    <p:extLst>
      <p:ext uri="{BB962C8B-B14F-4D97-AF65-F5344CB8AC3E}">
        <p14:creationId xmlns:p14="http://schemas.microsoft.com/office/powerpoint/2010/main" val="3339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ctrTitle"/>
          </p:nvPr>
        </p:nvSpPr>
        <p:spPr>
          <a:xfrm>
            <a:off x="311700" y="252425"/>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dirty="0">
                <a:latin typeface="+mj-lt"/>
              </a:rPr>
              <a:t>Quiz</a:t>
            </a:r>
            <a:endParaRPr b="1" dirty="0">
              <a:latin typeface="+mj-lt"/>
            </a:endParaRPr>
          </a:p>
        </p:txBody>
      </p:sp>
      <p:sp>
        <p:nvSpPr>
          <p:cNvPr id="192" name="Google Shape;192;p30"/>
          <p:cNvSpPr txBox="1">
            <a:spLocks noGrp="1"/>
          </p:cNvSpPr>
          <p:nvPr>
            <p:ph type="subTitle" idx="1"/>
          </p:nvPr>
        </p:nvSpPr>
        <p:spPr>
          <a:xfrm>
            <a:off x="311700" y="829525"/>
            <a:ext cx="8520600" cy="2857892"/>
          </a:xfrm>
          <a:prstGeom prst="rect">
            <a:avLst/>
          </a:prstGeom>
          <a:noFill/>
          <a:ln>
            <a:noFill/>
          </a:ln>
        </p:spPr>
        <p:txBody>
          <a:bodyPr spcFirstLastPara="1" wrap="square" lIns="68575" tIns="34275" rIns="68575" bIns="34275" anchor="t" anchorCtr="0">
            <a:noAutofit/>
          </a:bodyPr>
          <a:lstStyle/>
          <a:p>
            <a:pPr marL="0" marR="0" lvl="0" indent="0" algn="l" rtl="0">
              <a:lnSpc>
                <a:spcPct val="110000"/>
              </a:lnSpc>
              <a:spcBef>
                <a:spcPts val="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Can you fill in the blanks and show what you’ve learnt today? Use the words </a:t>
            </a:r>
            <a:r>
              <a:rPr lang="en-GB" sz="1500" dirty="0">
                <a:solidFill>
                  <a:schemeClr val="lt1"/>
                </a:solidFill>
                <a:latin typeface="+mj-lt"/>
                <a:ea typeface="Questrial"/>
                <a:cs typeface="Questrial"/>
                <a:sym typeface="Questrial"/>
              </a:rPr>
              <a:t>in blue</a:t>
            </a:r>
            <a:r>
              <a:rPr lang="en-GB" sz="1500" b="0" i="0" u="none" strike="noStrike" cap="none" dirty="0">
                <a:solidFill>
                  <a:schemeClr val="lt1"/>
                </a:solidFill>
                <a:latin typeface="+mj-lt"/>
                <a:ea typeface="Questrial"/>
                <a:cs typeface="Questrial"/>
                <a:sym typeface="Questrial"/>
              </a:rPr>
              <a:t> to help you.</a:t>
            </a:r>
            <a:endParaRPr sz="1500" b="0" i="0" u="none" strike="noStrike" cap="none" dirty="0">
              <a:solidFill>
                <a:schemeClr val="lt1"/>
              </a:solidFill>
              <a:latin typeface="+mj-lt"/>
              <a:ea typeface="Questrial"/>
              <a:cs typeface="Questrial"/>
              <a:sym typeface="Questrial"/>
            </a:endParaRPr>
          </a:p>
          <a:p>
            <a:pPr marL="0" marR="0" lvl="0" indent="0" algn="l" rtl="0">
              <a:lnSpc>
                <a:spcPct val="110000"/>
              </a:lnSpc>
              <a:spcBef>
                <a:spcPts val="0"/>
              </a:spcBef>
              <a:spcAft>
                <a:spcPts val="0"/>
              </a:spcAft>
              <a:buClr>
                <a:schemeClr val="lt1"/>
              </a:buClr>
              <a:buSzPts val="1900"/>
              <a:buFont typeface="Arial"/>
              <a:buNone/>
            </a:pPr>
            <a:endParaRPr sz="1500" dirty="0">
              <a:solidFill>
                <a:schemeClr val="lt1"/>
              </a:solidFill>
              <a:latin typeface="+mj-lt"/>
              <a:ea typeface="Questrial"/>
              <a:cs typeface="Questrial"/>
              <a:sym typeface="Questrial"/>
            </a:endParaRPr>
          </a:p>
          <a:p>
            <a:pPr marL="0" marR="0" lvl="0" indent="0" algn="l" rtl="0">
              <a:lnSpc>
                <a:spcPct val="110000"/>
              </a:lnSpc>
              <a:spcBef>
                <a:spcPts val="800"/>
              </a:spcBef>
              <a:spcAft>
                <a:spcPts val="0"/>
              </a:spcAft>
              <a:buClr>
                <a:schemeClr val="lt1"/>
              </a:buClr>
              <a:buSzPts val="1900"/>
              <a:buFont typeface="Arial"/>
              <a:buNone/>
            </a:pPr>
            <a:r>
              <a:rPr lang="en-GB" sz="1500" b="0" i="0" u="none" strike="noStrike" cap="none" dirty="0">
                <a:solidFill>
                  <a:schemeClr val="lt1"/>
                </a:solidFill>
                <a:latin typeface="+mj-lt"/>
                <a:ea typeface="Questrial"/>
                <a:cs typeface="Questrial"/>
                <a:sym typeface="Questrial"/>
              </a:rPr>
              <a:t>Our heart is a </a:t>
            </a:r>
            <a:r>
              <a:rPr lang="en-GB" sz="1500" b="0" i="0" u="none" strike="noStrike" cap="none" dirty="0">
                <a:solidFill>
                  <a:schemeClr val="accent5">
                    <a:lumMod val="60000"/>
                    <a:lumOff val="40000"/>
                  </a:schemeClr>
                </a:solidFill>
                <a:latin typeface="+mj-lt"/>
                <a:ea typeface="Questrial"/>
                <a:cs typeface="Questrial"/>
                <a:sym typeface="Questrial"/>
              </a:rPr>
              <a:t>muscle</a:t>
            </a:r>
            <a:r>
              <a:rPr lang="en-GB" sz="1500" b="0" i="0" u="none" strike="noStrike" cap="none" dirty="0">
                <a:solidFill>
                  <a:schemeClr val="lt1"/>
                </a:solidFill>
                <a:latin typeface="+mj-lt"/>
                <a:ea typeface="Questrial"/>
                <a:cs typeface="Questrial"/>
                <a:sym typeface="Questrial"/>
              </a:rPr>
              <a:t> which pumps blood through our body. You can feel your </a:t>
            </a:r>
            <a:r>
              <a:rPr lang="en-GB" sz="1500" b="0" i="0" u="none" strike="noStrike" cap="none" dirty="0">
                <a:solidFill>
                  <a:schemeClr val="accent5">
                    <a:lumMod val="60000"/>
                    <a:lumOff val="40000"/>
                  </a:schemeClr>
                </a:solidFill>
                <a:latin typeface="+mj-lt"/>
                <a:ea typeface="Questrial"/>
                <a:cs typeface="Questrial"/>
                <a:sym typeface="Questrial"/>
              </a:rPr>
              <a:t>pulse</a:t>
            </a:r>
            <a:r>
              <a:rPr lang="en-GB" sz="1500" b="0" i="0" u="none" strike="noStrike" cap="none" dirty="0">
                <a:solidFill>
                  <a:schemeClr val="lt1"/>
                </a:solidFill>
                <a:latin typeface="+mj-lt"/>
                <a:ea typeface="Questrial"/>
                <a:cs typeface="Questrial"/>
                <a:sym typeface="Questrial"/>
              </a:rPr>
              <a:t> in your wrist. You can feel your heartbeat by placing your hand on your </a:t>
            </a:r>
            <a:r>
              <a:rPr lang="en-GB" sz="1500" b="0" i="0" u="none" strike="noStrike" cap="none" dirty="0">
                <a:solidFill>
                  <a:schemeClr val="accent5">
                    <a:lumMod val="60000"/>
                    <a:lumOff val="40000"/>
                  </a:schemeClr>
                </a:solidFill>
                <a:latin typeface="+mj-lt"/>
                <a:ea typeface="Questrial"/>
                <a:cs typeface="Questrial"/>
                <a:sym typeface="Questrial"/>
              </a:rPr>
              <a:t>chest</a:t>
            </a:r>
            <a:r>
              <a:rPr lang="en-GB" sz="1500" b="0" i="0" u="none" strike="noStrike" cap="none" dirty="0">
                <a:solidFill>
                  <a:schemeClr val="lt1"/>
                </a:solidFill>
                <a:latin typeface="+mj-lt"/>
                <a:ea typeface="Questrial"/>
                <a:cs typeface="Questrial"/>
                <a:sym typeface="Questrial"/>
              </a:rPr>
              <a:t>. If you get excited or do exercise your heart rate gets </a:t>
            </a:r>
            <a:r>
              <a:rPr lang="en-GB" sz="1500" b="0" i="0" u="none" strike="noStrike" cap="none" dirty="0">
                <a:solidFill>
                  <a:schemeClr val="accent5">
                    <a:lumMod val="60000"/>
                    <a:lumOff val="40000"/>
                  </a:schemeClr>
                </a:solidFill>
                <a:latin typeface="+mj-lt"/>
                <a:ea typeface="Questrial"/>
                <a:cs typeface="Questrial"/>
                <a:sym typeface="Questrial"/>
              </a:rPr>
              <a:t>faster</a:t>
            </a:r>
            <a:r>
              <a:rPr lang="en-GB" sz="1500" b="0" i="0" u="none" strike="noStrike" cap="none" dirty="0">
                <a:solidFill>
                  <a:schemeClr val="lt1"/>
                </a:solidFill>
                <a:latin typeface="+mj-lt"/>
                <a:ea typeface="Questrial"/>
                <a:cs typeface="Questrial"/>
                <a:sym typeface="Questrial"/>
              </a:rPr>
              <a:t>. Your blood delivers oxygen and nutrients to your body. A ten year old has about </a:t>
            </a:r>
            <a:r>
              <a:rPr lang="en-GB" sz="1500" b="0" i="0" u="none" strike="noStrike" cap="none" dirty="0">
                <a:solidFill>
                  <a:schemeClr val="accent5">
                    <a:lumMod val="60000"/>
                    <a:lumOff val="40000"/>
                  </a:schemeClr>
                </a:solidFill>
                <a:latin typeface="+mj-lt"/>
                <a:ea typeface="Questrial"/>
                <a:cs typeface="Questrial"/>
                <a:sym typeface="Questrial"/>
              </a:rPr>
              <a:t>3 litres </a:t>
            </a:r>
            <a:r>
              <a:rPr lang="en-GB" sz="1500" b="0" i="0" u="none" strike="noStrike" cap="none" dirty="0">
                <a:solidFill>
                  <a:schemeClr val="lt1"/>
                </a:solidFill>
                <a:latin typeface="+mj-lt"/>
                <a:ea typeface="Questrial"/>
                <a:cs typeface="Questrial"/>
                <a:sym typeface="Questrial"/>
              </a:rPr>
              <a:t>of blood in their body. Blood is made of plasma and blood cells. </a:t>
            </a:r>
            <a:r>
              <a:rPr lang="en-GB" sz="1500" b="0" i="0" u="none" strike="noStrike" cap="none" dirty="0">
                <a:solidFill>
                  <a:schemeClr val="accent5">
                    <a:lumMod val="60000"/>
                    <a:lumOff val="40000"/>
                  </a:schemeClr>
                </a:solidFill>
                <a:latin typeface="+mj-lt"/>
                <a:ea typeface="Questrial"/>
                <a:cs typeface="Questrial"/>
                <a:sym typeface="Questrial"/>
              </a:rPr>
              <a:t>Oxygen</a:t>
            </a:r>
            <a:r>
              <a:rPr lang="en-GB" sz="1500" b="0" i="0" u="none" strike="noStrike" cap="none" dirty="0">
                <a:solidFill>
                  <a:schemeClr val="lt1"/>
                </a:solidFill>
                <a:latin typeface="+mj-lt"/>
                <a:ea typeface="Questrial"/>
                <a:cs typeface="Questrial"/>
                <a:sym typeface="Questrial"/>
              </a:rPr>
              <a:t> is carried in red blood cells. White blood cells fight </a:t>
            </a:r>
            <a:r>
              <a:rPr lang="en-GB" sz="1500" b="0" i="0" u="none" strike="noStrike" cap="none" dirty="0">
                <a:solidFill>
                  <a:schemeClr val="accent5">
                    <a:lumMod val="60000"/>
                    <a:lumOff val="40000"/>
                  </a:schemeClr>
                </a:solidFill>
                <a:latin typeface="+mj-lt"/>
                <a:ea typeface="Questrial"/>
                <a:cs typeface="Questrial"/>
                <a:sym typeface="Questrial"/>
              </a:rPr>
              <a:t>infection</a:t>
            </a:r>
            <a:r>
              <a:rPr lang="en-GB" sz="1500" b="0" i="0" u="none" strike="noStrike" cap="none" dirty="0">
                <a:solidFill>
                  <a:schemeClr val="lt1"/>
                </a:solidFill>
                <a:latin typeface="+mj-lt"/>
                <a:ea typeface="Questrial"/>
                <a:cs typeface="Questrial"/>
                <a:sym typeface="Questrial"/>
              </a:rPr>
              <a:t>. The right side of the heart receives blood from the body and the left side sends </a:t>
            </a:r>
            <a:r>
              <a:rPr lang="en-GB" sz="1500" b="0" i="0" u="none" strike="noStrike" cap="none" dirty="0">
                <a:solidFill>
                  <a:schemeClr val="accent5">
                    <a:lumMod val="60000"/>
                    <a:lumOff val="40000"/>
                  </a:schemeClr>
                </a:solidFill>
                <a:latin typeface="+mj-lt"/>
                <a:ea typeface="Questrial"/>
                <a:cs typeface="Questrial"/>
                <a:sym typeface="Questrial"/>
              </a:rPr>
              <a:t>oxygen-rich blood</a:t>
            </a:r>
            <a:r>
              <a:rPr lang="en-GB" sz="1500" dirty="0">
                <a:solidFill>
                  <a:schemeClr val="accent5">
                    <a:lumMod val="60000"/>
                    <a:lumOff val="40000"/>
                  </a:schemeClr>
                </a:solidFill>
                <a:latin typeface="+mj-lt"/>
                <a:ea typeface="Questrial"/>
                <a:cs typeface="Questrial"/>
                <a:sym typeface="Questrial"/>
              </a:rPr>
              <a:t> </a:t>
            </a:r>
            <a:r>
              <a:rPr lang="en-GB" sz="1500" dirty="0">
                <a:solidFill>
                  <a:schemeClr val="lt1"/>
                </a:solidFill>
                <a:latin typeface="+mj-lt"/>
                <a:ea typeface="Questrial"/>
                <a:cs typeface="Questrial"/>
                <a:sym typeface="Questrial"/>
              </a:rPr>
              <a:t>from the lungs </a:t>
            </a:r>
            <a:r>
              <a:rPr lang="en-GB" sz="1500" b="0" i="0" u="none" strike="noStrike" cap="none" dirty="0">
                <a:solidFill>
                  <a:schemeClr val="lt1"/>
                </a:solidFill>
                <a:latin typeface="+mj-lt"/>
                <a:ea typeface="Questrial"/>
                <a:cs typeface="Questrial"/>
                <a:sym typeface="Questrial"/>
              </a:rPr>
              <a:t>to the rest of the body. The process of blood going round the body is called </a:t>
            </a:r>
            <a:r>
              <a:rPr lang="en-GB" sz="1500" dirty="0">
                <a:solidFill>
                  <a:schemeClr val="accent5">
                    <a:lumMod val="60000"/>
                    <a:lumOff val="40000"/>
                  </a:schemeClr>
                </a:solidFill>
                <a:latin typeface="+mj-lt"/>
                <a:ea typeface="Questrial"/>
                <a:cs typeface="Questrial"/>
                <a:sym typeface="Questrial"/>
              </a:rPr>
              <a:t>circulation</a:t>
            </a:r>
            <a:r>
              <a:rPr lang="en-GB" sz="1500" b="0" i="0" u="none" strike="noStrike" cap="none" dirty="0">
                <a:solidFill>
                  <a:schemeClr val="lt1"/>
                </a:solidFill>
                <a:latin typeface="+mj-lt"/>
                <a:ea typeface="Questrial"/>
                <a:cs typeface="Questrial"/>
                <a:sym typeface="Questrial"/>
              </a:rPr>
              <a:t>.</a:t>
            </a:r>
            <a:endParaRPr sz="1500" b="0" i="0" u="none" strike="noStrike" cap="none" dirty="0">
              <a:solidFill>
                <a:schemeClr val="lt1"/>
              </a:solidFill>
              <a:latin typeface="+mj-lt"/>
              <a:ea typeface="Questrial"/>
              <a:cs typeface="Questrial"/>
              <a:sym typeface="Questrial"/>
            </a:endParaRPr>
          </a:p>
        </p:txBody>
      </p:sp>
    </p:spTree>
    <p:extLst>
      <p:ext uri="{BB962C8B-B14F-4D97-AF65-F5344CB8AC3E}">
        <p14:creationId xmlns:p14="http://schemas.microsoft.com/office/powerpoint/2010/main" val="197090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Keeping your heart healthy</a:t>
            </a:r>
            <a:endParaRPr b="1">
              <a:latin typeface="+mj-lt"/>
            </a:endParaRPr>
          </a:p>
        </p:txBody>
      </p:sp>
      <p:sp>
        <p:nvSpPr>
          <p:cNvPr id="210" name="Google Shape;210;p31"/>
          <p:cNvSpPr txBox="1">
            <a:spLocks noGrp="1"/>
          </p:cNvSpPr>
          <p:nvPr>
            <p:ph type="subTitle" idx="1"/>
          </p:nvPr>
        </p:nvSpPr>
        <p:spPr>
          <a:xfrm>
            <a:off x="311700" y="1824100"/>
            <a:ext cx="852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Take regular exercise that makes your heart beat faster</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Eat healthily – fruit and vegetables and not too much salt sugar or fat</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Take time to relax and avoid too much stress</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Don’t smoke</a:t>
            </a:r>
            <a:endParaRPr>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430985" y="56389"/>
            <a:ext cx="7429500" cy="1109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b="1">
                <a:latin typeface="+mj-lt"/>
              </a:rPr>
              <a:t>Print friendly take home sheet</a:t>
            </a:r>
            <a:endParaRPr b="1">
              <a:latin typeface="+mj-lt"/>
            </a:endParaRPr>
          </a:p>
        </p:txBody>
      </p:sp>
      <p:sp>
        <p:nvSpPr>
          <p:cNvPr id="216" name="Google Shape;216;p32"/>
          <p:cNvSpPr txBox="1">
            <a:spLocks noGrp="1"/>
          </p:cNvSpPr>
          <p:nvPr>
            <p:ph type="body" idx="1"/>
          </p:nvPr>
        </p:nvSpPr>
        <p:spPr>
          <a:xfrm>
            <a:off x="453199" y="1110950"/>
            <a:ext cx="33273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latin typeface="+mj-lt"/>
              </a:rPr>
              <a:t>Students can enjoy colouring in and labelling a circulation diagram, Indicating oxygenated blood in red and deoxygenated blood in blue. Arrows to be added to show the direction of blood flow.</a:t>
            </a:r>
            <a:endParaRPr dirty="0">
              <a:latin typeface="+mj-lt"/>
            </a:endParaRPr>
          </a:p>
          <a:p>
            <a:pPr marL="0" lvl="0" indent="0" rtl="0">
              <a:spcBef>
                <a:spcPts val="1600"/>
              </a:spcBef>
              <a:spcAft>
                <a:spcPts val="0"/>
              </a:spcAft>
              <a:buNone/>
            </a:pPr>
            <a:r>
              <a:rPr lang="en-GB" dirty="0">
                <a:latin typeface="+mj-lt"/>
              </a:rPr>
              <a:t>The take home sheet is available in the teacher resources repository:</a:t>
            </a:r>
            <a:endParaRPr dirty="0">
              <a:latin typeface="+mj-lt"/>
            </a:endParaRPr>
          </a:p>
          <a:p>
            <a:pPr marL="0" lvl="0" indent="0" rtl="0">
              <a:spcBef>
                <a:spcPts val="1600"/>
              </a:spcBef>
              <a:spcAft>
                <a:spcPts val="1600"/>
              </a:spcAft>
              <a:buNone/>
            </a:pPr>
            <a:r>
              <a:rPr lang="en-GB" sz="800" u="sng" dirty="0">
                <a:solidFill>
                  <a:srgbClr val="00FFFF"/>
                </a:solidFill>
                <a:latin typeface="+mj-lt"/>
                <a:hlinkClick r:id="rId3"/>
              </a:rPr>
              <a:t>https://drive.google.com/drive/folders/17N-hPZnEAdBwevuxAYoTi-yasNatYQM9?usp=sharing</a:t>
            </a:r>
            <a:endParaRPr sz="800" dirty="0">
              <a:solidFill>
                <a:srgbClr val="00FFFF"/>
              </a:solidFill>
              <a:latin typeface="+mj-lt"/>
            </a:endParaRPr>
          </a:p>
        </p:txBody>
      </p:sp>
      <p:pic>
        <p:nvPicPr>
          <p:cNvPr id="217" name="Google Shape;217;p32">
            <a:hlinkClick r:id="rId3"/>
          </p:cNvPr>
          <p:cNvPicPr preferRelativeResize="0"/>
          <p:nvPr/>
        </p:nvPicPr>
        <p:blipFill>
          <a:blip r:embed="rId4">
            <a:alphaModFix/>
          </a:blip>
          <a:stretch>
            <a:fillRect/>
          </a:stretch>
        </p:blipFill>
        <p:spPr>
          <a:xfrm>
            <a:off x="5099825" y="365138"/>
            <a:ext cx="3432975" cy="4506875"/>
          </a:xfrm>
          <a:prstGeom prst="rect">
            <a:avLst/>
          </a:prstGeom>
          <a:noFill/>
          <a:ln>
            <a:noFill/>
          </a:ln>
        </p:spPr>
      </p:pic>
      <p:pic>
        <p:nvPicPr>
          <p:cNvPr id="2" name="Picture 1"/>
          <p:cNvPicPr>
            <a:picLocks noChangeAspect="1"/>
          </p:cNvPicPr>
          <p:nvPr/>
        </p:nvPicPr>
        <p:blipFill>
          <a:blip r:embed="rId5"/>
          <a:stretch>
            <a:fillRect/>
          </a:stretch>
        </p:blipFill>
        <p:spPr>
          <a:xfrm>
            <a:off x="4104042" y="2877177"/>
            <a:ext cx="1554635" cy="2162462"/>
          </a:xfrm>
          <a:prstGeom prst="roundRect">
            <a:avLst>
              <a:gd name="adj" fmla="val 8594"/>
            </a:avLst>
          </a:prstGeom>
          <a:solidFill>
            <a:srgbClr val="FFFFFF">
              <a:shade val="85000"/>
            </a:srgbClr>
          </a:solidFill>
          <a:ln>
            <a:noFill/>
          </a:ln>
          <a:effectLst>
            <a:outerShdw blurRad="50800" dist="762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166175" y="299950"/>
            <a:ext cx="3978441" cy="1109100"/>
          </a:xfrm>
          <a:prstGeom prst="rect">
            <a:avLst/>
          </a:prstGeom>
          <a:noFill/>
          <a:ln>
            <a:noFill/>
          </a:ln>
        </p:spPr>
        <p:txBody>
          <a:bodyPr spcFirstLastPara="1" wrap="square" lIns="68575" tIns="34275" rIns="68575" bIns="34275" anchor="ctr" anchorCtr="0">
            <a:noAutofit/>
          </a:bodyPr>
          <a:lstStyle/>
          <a:p>
            <a:pPr marL="0" marR="0" lvl="0" indent="0" rtl="0">
              <a:lnSpc>
                <a:spcPct val="90000"/>
              </a:lnSpc>
              <a:spcBef>
                <a:spcPts val="0"/>
              </a:spcBef>
              <a:spcAft>
                <a:spcPts val="0"/>
              </a:spcAft>
              <a:buClr>
                <a:schemeClr val="lt1"/>
              </a:buClr>
              <a:buSzPts val="2400"/>
              <a:buFont typeface="Questrial"/>
              <a:buNone/>
            </a:pPr>
            <a:r>
              <a:rPr lang="en-GB" sz="1800" b="1" i="0" u="none" strike="noStrike" cap="none" dirty="0">
                <a:solidFill>
                  <a:schemeClr val="lt1"/>
                </a:solidFill>
                <a:latin typeface="+mj-lt"/>
              </a:rPr>
              <a:t>OVERALL LEARNING </a:t>
            </a:r>
            <a:r>
              <a:rPr lang="en-GB" sz="1800" b="1" i="0" u="none" strike="noStrike" cap="none">
                <a:solidFill>
                  <a:schemeClr val="lt1"/>
                </a:solidFill>
                <a:latin typeface="+mj-lt"/>
              </a:rPr>
              <a:t>OUTCOMES  Primary / Elementary</a:t>
            </a:r>
            <a:endParaRPr sz="1800" b="1" i="0" u="none" strike="noStrike" cap="none" dirty="0">
              <a:solidFill>
                <a:schemeClr val="lt1"/>
              </a:solidFill>
              <a:latin typeface="+mj-lt"/>
            </a:endParaRPr>
          </a:p>
        </p:txBody>
      </p:sp>
      <p:sp>
        <p:nvSpPr>
          <p:cNvPr id="79" name="Google Shape;79;p16"/>
          <p:cNvSpPr txBox="1">
            <a:spLocks noGrp="1"/>
          </p:cNvSpPr>
          <p:nvPr>
            <p:ph type="body" idx="1"/>
          </p:nvPr>
        </p:nvSpPr>
        <p:spPr>
          <a:xfrm>
            <a:off x="166175" y="1869800"/>
            <a:ext cx="4226700" cy="2656500"/>
          </a:xfrm>
          <a:prstGeom prst="rect">
            <a:avLst/>
          </a:prstGeom>
          <a:noFill/>
          <a:ln>
            <a:noFill/>
          </a:ln>
        </p:spPr>
        <p:txBody>
          <a:bodyPr spcFirstLastPara="1" wrap="square" lIns="68575" tIns="34275" rIns="68575" bIns="34275" anchor="t" anchorCtr="0">
            <a:noAutofit/>
          </a:bodyPr>
          <a:lstStyle/>
          <a:p>
            <a:pPr marL="0" marR="0" lvl="0" indent="0" rtl="0">
              <a:lnSpc>
                <a:spcPct val="120000"/>
              </a:lnSpc>
              <a:spcBef>
                <a:spcPts val="0"/>
              </a:spcBef>
              <a:spcAft>
                <a:spcPts val="0"/>
              </a:spcAft>
              <a:buNone/>
            </a:pPr>
            <a:r>
              <a:rPr lang="en-GB" sz="1400" b="1" i="0" u="none" strike="noStrike" cap="none" dirty="0">
                <a:solidFill>
                  <a:schemeClr val="lt1"/>
                </a:solidFill>
                <a:latin typeface="+mj-lt"/>
                <a:ea typeface="Roboto"/>
                <a:cs typeface="Roboto"/>
                <a:sym typeface="Roboto"/>
              </a:rPr>
              <a:t>The Circulatory System Objectives</a:t>
            </a:r>
            <a:endParaRPr sz="1400" dirty="0">
              <a:latin typeface="+mj-lt"/>
              <a:ea typeface="Roboto"/>
              <a:cs typeface="Roboto"/>
              <a:sym typeface="Roboto"/>
            </a:endParaRPr>
          </a:p>
          <a:p>
            <a:pPr marL="520700" marR="0" lvl="1" indent="-139700" rtl="0">
              <a:lnSpc>
                <a:spcPct val="120000"/>
              </a:lnSpc>
              <a:spcBef>
                <a:spcPts val="0"/>
              </a:spcBef>
              <a:spcAft>
                <a:spcPts val="0"/>
              </a:spcAft>
              <a:buClr>
                <a:schemeClr val="lt1"/>
              </a:buClr>
              <a:buSzPts val="1200"/>
              <a:buFont typeface="Roboto"/>
              <a:buChar char="•"/>
            </a:pPr>
            <a:r>
              <a:rPr lang="en-GB" sz="1200" i="0" u="none" strike="noStrike" cap="none" dirty="0">
                <a:solidFill>
                  <a:schemeClr val="lt1"/>
                </a:solidFill>
                <a:latin typeface="+mj-lt"/>
                <a:ea typeface="Roboto"/>
                <a:cs typeface="Roboto"/>
                <a:sym typeface="Roboto"/>
              </a:rPr>
              <a:t>To describe how the circulatory system works</a:t>
            </a:r>
            <a:endParaRPr sz="1200" dirty="0">
              <a:latin typeface="+mj-lt"/>
              <a:ea typeface="Roboto"/>
              <a:cs typeface="Roboto"/>
              <a:sym typeface="Roboto"/>
            </a:endParaRPr>
          </a:p>
          <a:p>
            <a:pPr marL="520700" marR="0" lvl="1" indent="-139700" rtl="0">
              <a:lnSpc>
                <a:spcPct val="120000"/>
              </a:lnSpc>
              <a:spcBef>
                <a:spcPts val="0"/>
              </a:spcBef>
              <a:spcAft>
                <a:spcPts val="0"/>
              </a:spcAft>
              <a:buClr>
                <a:schemeClr val="lt1"/>
              </a:buClr>
              <a:buSzPts val="1200"/>
              <a:buFont typeface="Roboto"/>
              <a:buChar char="•"/>
            </a:pPr>
            <a:r>
              <a:rPr lang="en-GB" sz="1200" i="0" u="none" strike="noStrike" cap="none" dirty="0">
                <a:solidFill>
                  <a:schemeClr val="lt1"/>
                </a:solidFill>
                <a:latin typeface="+mj-lt"/>
                <a:ea typeface="Roboto"/>
                <a:cs typeface="Roboto"/>
                <a:sym typeface="Roboto"/>
              </a:rPr>
              <a:t>To describe the purpose of the main parts of the circulatory system and their function</a:t>
            </a:r>
            <a:endParaRPr sz="1200" i="0" u="none" strike="noStrike" cap="none" dirty="0">
              <a:solidFill>
                <a:schemeClr val="lt1"/>
              </a:solidFill>
              <a:latin typeface="+mj-lt"/>
              <a:ea typeface="Roboto"/>
              <a:cs typeface="Roboto"/>
              <a:sym typeface="Roboto"/>
            </a:endParaRPr>
          </a:p>
        </p:txBody>
      </p:sp>
      <p:pic>
        <p:nvPicPr>
          <p:cNvPr id="80" name="Google Shape;80;p16"/>
          <p:cNvPicPr preferRelativeResize="0"/>
          <p:nvPr/>
        </p:nvPicPr>
        <p:blipFill rotWithShape="1">
          <a:blip r:embed="rId3">
            <a:alphaModFix/>
          </a:blip>
          <a:srcRect l="24833" r="23805"/>
          <a:stretch/>
        </p:blipFill>
        <p:spPr>
          <a:xfrm>
            <a:off x="4572000" y="-1975"/>
            <a:ext cx="4581902"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subTitle" idx="1"/>
          </p:nvPr>
        </p:nvSpPr>
        <p:spPr>
          <a:xfrm>
            <a:off x="311700" y="1560675"/>
            <a:ext cx="8520600" cy="792600"/>
          </a:xfrm>
          <a:prstGeom prst="rect">
            <a:avLst/>
          </a:prstGeom>
          <a:noFill/>
          <a:ln>
            <a:noFill/>
          </a:ln>
        </p:spPr>
        <p:txBody>
          <a:bodyPr spcFirstLastPara="1" wrap="square" lIns="68575" tIns="34275" rIns="68575" bIns="34275" anchor="t" anchorCtr="0">
            <a:noAutofit/>
          </a:bodyPr>
          <a:lstStyle/>
          <a:p>
            <a:pPr marL="0" lvl="0" indent="0" algn="l">
              <a:lnSpc>
                <a:spcPct val="200000"/>
              </a:lnSpc>
              <a:spcBef>
                <a:spcPts val="0"/>
              </a:spcBef>
              <a:spcAft>
                <a:spcPts val="0"/>
              </a:spcAft>
              <a:buNone/>
            </a:pPr>
            <a:r>
              <a:rPr lang="en-GB" sz="1600" dirty="0">
                <a:latin typeface="+mj-lt"/>
              </a:rPr>
              <a:t>Have you ever cut your finger?</a:t>
            </a:r>
            <a:endParaRPr sz="1600" dirty="0">
              <a:latin typeface="+mj-lt"/>
            </a:endParaRPr>
          </a:p>
          <a:p>
            <a:pPr marL="0" lvl="0" indent="0" algn="l" rtl="0">
              <a:lnSpc>
                <a:spcPct val="200000"/>
              </a:lnSpc>
              <a:spcBef>
                <a:spcPts val="0"/>
              </a:spcBef>
              <a:spcAft>
                <a:spcPts val="0"/>
              </a:spcAft>
              <a:buNone/>
            </a:pPr>
            <a:r>
              <a:rPr lang="en-GB" sz="1600" dirty="0">
                <a:latin typeface="+mj-lt"/>
              </a:rPr>
              <a:t>Where does the blood come from?</a:t>
            </a:r>
            <a:endParaRPr sz="1600" dirty="0">
              <a:latin typeface="+mj-lt"/>
            </a:endParaRPr>
          </a:p>
          <a:p>
            <a:pPr marL="0" lvl="0" indent="0" algn="l" rtl="0">
              <a:lnSpc>
                <a:spcPct val="200000"/>
              </a:lnSpc>
              <a:spcBef>
                <a:spcPts val="0"/>
              </a:spcBef>
              <a:spcAft>
                <a:spcPts val="0"/>
              </a:spcAft>
              <a:buNone/>
            </a:pPr>
            <a:r>
              <a:rPr lang="en-GB" sz="1600" dirty="0">
                <a:latin typeface="+mj-lt"/>
              </a:rPr>
              <a:t>How does it get to your finger?</a:t>
            </a:r>
            <a:endParaRPr sz="1600" dirty="0">
              <a:latin typeface="+mj-lt"/>
            </a:endParaRPr>
          </a:p>
          <a:p>
            <a:pPr marL="0" lvl="0" indent="0" algn="l" rtl="0">
              <a:lnSpc>
                <a:spcPct val="200000"/>
              </a:lnSpc>
              <a:spcBef>
                <a:spcPts val="0"/>
              </a:spcBef>
              <a:spcAft>
                <a:spcPts val="0"/>
              </a:spcAft>
              <a:buNone/>
            </a:pPr>
            <a:r>
              <a:rPr lang="en-GB" sz="1600" dirty="0">
                <a:latin typeface="+mj-lt"/>
              </a:rPr>
              <a:t>What would happen if you didn’t stop bleeding?</a:t>
            </a:r>
            <a:endParaRPr sz="1600" dirty="0">
              <a:latin typeface="+mj-lt"/>
            </a:endParaRPr>
          </a:p>
          <a:p>
            <a:pPr marL="0" lvl="0" indent="0" algn="l" rtl="0">
              <a:lnSpc>
                <a:spcPct val="200000"/>
              </a:lnSpc>
              <a:spcBef>
                <a:spcPts val="0"/>
              </a:spcBef>
              <a:spcAft>
                <a:spcPts val="0"/>
              </a:spcAft>
              <a:buNone/>
            </a:pPr>
            <a:r>
              <a:rPr lang="en-GB" sz="1600" dirty="0">
                <a:latin typeface="+mj-lt"/>
              </a:rPr>
              <a:t>Let’s find out some more…..</a:t>
            </a:r>
            <a:endParaRPr sz="1600" dirty="0">
              <a:latin typeface="+mj-lt"/>
            </a:endParaRPr>
          </a:p>
        </p:txBody>
      </p:sp>
      <p:sp>
        <p:nvSpPr>
          <p:cNvPr id="87" name="Google Shape;87;p17"/>
          <p:cNvSpPr txBox="1">
            <a:spLocks noGrp="1"/>
          </p:cNvSpPr>
          <p:nvPr>
            <p:ph type="ctrTitle"/>
          </p:nvPr>
        </p:nvSpPr>
        <p:spPr>
          <a:xfrm>
            <a:off x="311700" y="468300"/>
            <a:ext cx="8520600" cy="6381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GB" sz="2400" b="1" dirty="0">
                <a:latin typeface="+mj-lt"/>
              </a:rPr>
              <a:t>Let’s get curious...</a:t>
            </a:r>
            <a:endParaRPr sz="2400" b="1" dirty="0">
              <a:latin typeface="+mj-lt"/>
            </a:endParaRPr>
          </a:p>
        </p:txBody>
      </p:sp>
      <p:sp>
        <p:nvSpPr>
          <p:cNvPr id="88" name="Google Shape;88;p17"/>
          <p:cNvSpPr txBox="1"/>
          <p:nvPr/>
        </p:nvSpPr>
        <p:spPr>
          <a:xfrm>
            <a:off x="6045180" y="630000"/>
            <a:ext cx="2698200" cy="314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20000" b="1" dirty="0">
                <a:solidFill>
                  <a:srgbClr val="FFFFFF"/>
                </a:solidFill>
                <a:latin typeface="+mj-lt"/>
                <a:ea typeface="Roboto"/>
                <a:cs typeface="Roboto"/>
                <a:sym typeface="Roboto"/>
              </a:rPr>
              <a:t>?</a:t>
            </a:r>
            <a:endParaRPr sz="20000" b="1" dirty="0">
              <a:solidFill>
                <a:srgbClr val="FFFFFF"/>
              </a:solidFill>
              <a:latin typeface="+mj-lt"/>
              <a:ea typeface="Roboto"/>
              <a:cs typeface="Roboto"/>
              <a:sym typeface="Roboto"/>
            </a:endParaRPr>
          </a:p>
        </p:txBody>
      </p:sp>
      <p:sp>
        <p:nvSpPr>
          <p:cNvPr id="2" name="Rectangle 1"/>
          <p:cNvSpPr/>
          <p:nvPr/>
        </p:nvSpPr>
        <p:spPr>
          <a:xfrm>
            <a:off x="4890052" y="3979913"/>
            <a:ext cx="4201198" cy="830997"/>
          </a:xfrm>
          <a:prstGeom prst="rect">
            <a:avLst/>
          </a:prstGeom>
        </p:spPr>
        <p:txBody>
          <a:bodyPr wrap="square">
            <a:spAutoFit/>
          </a:bodyPr>
          <a:lstStyle/>
          <a:p>
            <a:pPr lvl="0">
              <a:spcBef>
                <a:spcPts val="1600"/>
              </a:spcBef>
            </a:pPr>
            <a:r>
              <a:rPr lang="en-GB" sz="1200" dirty="0">
                <a:latin typeface="+mj-lt"/>
              </a:rPr>
              <a:t>A KWL Inquiry worksheet for the circulatory system is available in the teacher’s resources repository at:</a:t>
            </a:r>
            <a:br>
              <a:rPr lang="en-GB" sz="1200" dirty="0">
                <a:latin typeface="+mj-lt"/>
              </a:rPr>
            </a:br>
            <a:r>
              <a:rPr lang="en-GB" sz="1200" dirty="0">
                <a:latin typeface="+mj-lt"/>
              </a:rPr>
              <a:t>https://</a:t>
            </a:r>
            <a:r>
              <a:rPr lang="en-GB" sz="1200" dirty="0" err="1">
                <a:latin typeface="+mj-lt"/>
              </a:rPr>
              <a:t>www.curiscope.com</a:t>
            </a:r>
            <a:r>
              <a:rPr lang="en-GB" sz="1200" dirty="0">
                <a:latin typeface="+mj-lt"/>
              </a:rPr>
              <a:t>/pages/science-lesson-plans-human-body</a:t>
            </a:r>
            <a:endParaRPr lang="en-GB" sz="1200" dirty="0">
              <a:solidFill>
                <a:schemeClr val="bg1"/>
              </a:solidFill>
              <a:latin typeface="+mj-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20085" y="249064"/>
            <a:ext cx="7429500" cy="11091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2700"/>
              <a:buFont typeface="Questrial"/>
              <a:buNone/>
            </a:pPr>
            <a:r>
              <a:rPr lang="en-GB" sz="2400" b="1">
                <a:latin typeface="+mj-lt"/>
              </a:rPr>
              <a:t>Your heart.</a:t>
            </a:r>
            <a:endParaRPr sz="2400" b="1" i="0" u="none" strike="noStrike" cap="none">
              <a:solidFill>
                <a:schemeClr val="lt1"/>
              </a:solidFill>
              <a:latin typeface="+mj-lt"/>
            </a:endParaRPr>
          </a:p>
        </p:txBody>
      </p:sp>
      <p:sp>
        <p:nvSpPr>
          <p:cNvPr id="94" name="Google Shape;94;p18"/>
          <p:cNvSpPr txBox="1">
            <a:spLocks noGrp="1"/>
          </p:cNvSpPr>
          <p:nvPr>
            <p:ph type="body" idx="1"/>
          </p:nvPr>
        </p:nvSpPr>
        <p:spPr>
          <a:xfrm>
            <a:off x="363000" y="1642875"/>
            <a:ext cx="5518200" cy="2103300"/>
          </a:xfrm>
          <a:prstGeom prst="rect">
            <a:avLst/>
          </a:prstGeom>
          <a:noFill/>
          <a:ln>
            <a:noFill/>
          </a:ln>
        </p:spPr>
        <p:txBody>
          <a:bodyPr spcFirstLastPara="1" wrap="square" lIns="68575" tIns="34275" rIns="68575" bIns="34275" anchor="t" anchorCtr="0">
            <a:noAutofit/>
          </a:bodyPr>
          <a:lstStyle/>
          <a:p>
            <a:pPr marL="0" lvl="0" indent="0" algn="l" rtl="0">
              <a:lnSpc>
                <a:spcPct val="200000"/>
              </a:lnSpc>
              <a:spcBef>
                <a:spcPts val="800"/>
              </a:spcBef>
              <a:spcAft>
                <a:spcPts val="1600"/>
              </a:spcAft>
              <a:buNone/>
            </a:pPr>
            <a:r>
              <a:rPr lang="en-GB" sz="1600">
                <a:latin typeface="+mj-lt"/>
              </a:rPr>
              <a:t>Can you feel your heart beating?</a:t>
            </a:r>
            <a:br>
              <a:rPr lang="en-GB" sz="1600">
                <a:latin typeface="+mj-lt"/>
              </a:rPr>
            </a:br>
            <a:r>
              <a:rPr lang="en-GB" sz="1600">
                <a:latin typeface="+mj-lt"/>
              </a:rPr>
              <a:t>Place your hand in the middle of your chest.</a:t>
            </a:r>
            <a:br>
              <a:rPr lang="en-GB" sz="1600">
                <a:latin typeface="+mj-lt"/>
              </a:rPr>
            </a:br>
            <a:r>
              <a:rPr lang="en-GB" sz="1600">
                <a:latin typeface="+mj-lt"/>
              </a:rPr>
              <a:t>What is happening when your heart beats?</a:t>
            </a:r>
            <a:br>
              <a:rPr lang="en-GB" sz="1600">
                <a:latin typeface="+mj-lt"/>
              </a:rPr>
            </a:br>
            <a:r>
              <a:rPr lang="en-GB" sz="1600">
                <a:latin typeface="+mj-lt"/>
              </a:rPr>
              <a:t>Is it sometimes faster or slower?</a:t>
            </a:r>
            <a:br>
              <a:rPr lang="en-GB" sz="1600">
                <a:latin typeface="+mj-lt"/>
              </a:rPr>
            </a:br>
            <a:r>
              <a:rPr lang="en-GB" sz="1600">
                <a:latin typeface="+mj-lt"/>
              </a:rPr>
              <a:t>Why?                                  </a:t>
            </a:r>
            <a:br>
              <a:rPr lang="en-GB" sz="1600">
                <a:latin typeface="+mj-lt"/>
              </a:rPr>
            </a:br>
            <a:endParaRPr sz="1600">
              <a:latin typeface="+mj-lt"/>
            </a:endParaRPr>
          </a:p>
        </p:txBody>
      </p:sp>
      <p:pic>
        <p:nvPicPr>
          <p:cNvPr id="95" name="Google Shape;95;p18"/>
          <p:cNvPicPr preferRelativeResize="0"/>
          <p:nvPr/>
        </p:nvPicPr>
        <p:blipFill rotWithShape="1">
          <a:blip r:embed="rId3">
            <a:alphaModFix/>
          </a:blip>
          <a:srcRect l="23734" r="25125"/>
          <a:stretch/>
        </p:blipFill>
        <p:spPr>
          <a:xfrm>
            <a:off x="4581900" y="0"/>
            <a:ext cx="4562102"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77375" y="208644"/>
            <a:ext cx="7429500" cy="4887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2700"/>
              <a:buFont typeface="Questrial"/>
              <a:buNone/>
            </a:pPr>
            <a:r>
              <a:rPr lang="en-GB" sz="2400" b="1">
                <a:latin typeface="+mj-lt"/>
              </a:rPr>
              <a:t>Your heart is AMAZING!</a:t>
            </a:r>
            <a:endParaRPr sz="2400" b="1">
              <a:latin typeface="+mj-lt"/>
            </a:endParaRPr>
          </a:p>
        </p:txBody>
      </p:sp>
      <p:sp>
        <p:nvSpPr>
          <p:cNvPr id="101" name="Google Shape;101;p19"/>
          <p:cNvSpPr txBox="1">
            <a:spLocks noGrp="1"/>
          </p:cNvSpPr>
          <p:nvPr>
            <p:ph type="body" idx="1"/>
          </p:nvPr>
        </p:nvSpPr>
        <p:spPr>
          <a:xfrm>
            <a:off x="377375" y="772300"/>
            <a:ext cx="5033100" cy="2656500"/>
          </a:xfrm>
          <a:prstGeom prst="rect">
            <a:avLst/>
          </a:prstGeom>
          <a:noFill/>
          <a:ln>
            <a:noFill/>
          </a:ln>
        </p:spPr>
        <p:txBody>
          <a:bodyPr spcFirstLastPara="1" wrap="square" lIns="68575" tIns="34275" rIns="68575" bIns="34275" anchor="t" anchorCtr="0">
            <a:noAutofit/>
          </a:bodyPr>
          <a:lstStyle/>
          <a:p>
            <a:pPr marL="0" lvl="0" indent="0" rtl="0">
              <a:spcBef>
                <a:spcPts val="800"/>
              </a:spcBef>
              <a:spcAft>
                <a:spcPts val="0"/>
              </a:spcAft>
              <a:buNone/>
            </a:pPr>
            <a:r>
              <a:rPr lang="en-GB" dirty="0">
                <a:latin typeface="+mj-lt"/>
              </a:rPr>
              <a:t>Your heart is a muscle which pumps your blood around your body.</a:t>
            </a:r>
            <a:endParaRPr dirty="0">
              <a:latin typeface="+mj-lt"/>
            </a:endParaRPr>
          </a:p>
          <a:p>
            <a:pPr marL="0" lvl="0" indent="0" rtl="0">
              <a:spcBef>
                <a:spcPts val="1600"/>
              </a:spcBef>
              <a:spcAft>
                <a:spcPts val="0"/>
              </a:spcAft>
              <a:buNone/>
            </a:pPr>
            <a:r>
              <a:rPr lang="en-GB" dirty="0">
                <a:latin typeface="+mj-lt"/>
              </a:rPr>
              <a:t>In young people it beats at about 70 to 90 beats per minute (your heart rate or pulse)</a:t>
            </a:r>
            <a:endParaRPr dirty="0">
              <a:latin typeface="+mj-lt"/>
            </a:endParaRPr>
          </a:p>
          <a:p>
            <a:pPr marL="0" lvl="0" indent="0" rtl="0">
              <a:spcBef>
                <a:spcPts val="1600"/>
              </a:spcBef>
              <a:spcAft>
                <a:spcPts val="0"/>
              </a:spcAft>
              <a:buNone/>
            </a:pPr>
            <a:r>
              <a:rPr lang="en-GB" dirty="0">
                <a:latin typeface="+mj-lt"/>
              </a:rPr>
              <a:t>It never takes a rest and keeps beating day and night for your whole life.</a:t>
            </a:r>
            <a:endParaRPr dirty="0">
              <a:latin typeface="+mj-lt"/>
            </a:endParaRPr>
          </a:p>
          <a:p>
            <a:pPr marL="0" lvl="0" indent="0" rtl="0">
              <a:spcBef>
                <a:spcPts val="1600"/>
              </a:spcBef>
              <a:spcAft>
                <a:spcPts val="0"/>
              </a:spcAft>
              <a:buNone/>
            </a:pPr>
            <a:r>
              <a:rPr lang="en-GB" dirty="0">
                <a:latin typeface="+mj-lt"/>
              </a:rPr>
              <a:t>Doctors can listen to your heart with a stethoscope and you can feel your pulse on your wrist.</a:t>
            </a:r>
            <a:endParaRPr dirty="0">
              <a:latin typeface="+mj-lt"/>
            </a:endParaRPr>
          </a:p>
          <a:p>
            <a:pPr marL="0" lvl="0" indent="0" rtl="0">
              <a:spcBef>
                <a:spcPts val="1600"/>
              </a:spcBef>
              <a:spcAft>
                <a:spcPts val="1600"/>
              </a:spcAft>
              <a:buNone/>
            </a:pPr>
            <a:r>
              <a:rPr lang="en-GB" dirty="0">
                <a:latin typeface="+mj-lt"/>
              </a:rPr>
              <a:t>How fast is your heart beating now?</a:t>
            </a:r>
            <a:endParaRPr dirty="0">
              <a:latin typeface="+mj-lt"/>
            </a:endParaRPr>
          </a:p>
        </p:txBody>
      </p:sp>
      <p:pic>
        <p:nvPicPr>
          <p:cNvPr id="102" name="Google Shape;102;p19"/>
          <p:cNvPicPr preferRelativeResize="0"/>
          <p:nvPr/>
        </p:nvPicPr>
        <p:blipFill>
          <a:blip r:embed="rId3">
            <a:alphaModFix/>
          </a:blip>
          <a:stretch>
            <a:fillRect/>
          </a:stretch>
        </p:blipFill>
        <p:spPr>
          <a:xfrm>
            <a:off x="5651900" y="571344"/>
            <a:ext cx="3154550" cy="41413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l="27479" r="13169"/>
          <a:stretch/>
        </p:blipFill>
        <p:spPr>
          <a:xfrm>
            <a:off x="4655425" y="0"/>
            <a:ext cx="4488580" cy="5172825"/>
          </a:xfrm>
          <a:prstGeom prst="rect">
            <a:avLst/>
          </a:prstGeom>
          <a:noFill/>
          <a:ln>
            <a:noFill/>
          </a:ln>
        </p:spPr>
      </p:pic>
      <p:sp>
        <p:nvSpPr>
          <p:cNvPr id="108" name="Google Shape;108;p20"/>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rgbClr val="002060"/>
              </a:buClr>
              <a:buSzPts val="4100"/>
              <a:buFont typeface="Nunito"/>
              <a:buNone/>
            </a:pPr>
            <a:r>
              <a:rPr lang="en-GB" b="1" dirty="0">
                <a:latin typeface="+mj-lt"/>
              </a:rPr>
              <a:t>The </a:t>
            </a:r>
            <a:r>
              <a:rPr lang="en-GB" b="1" dirty="0" err="1">
                <a:latin typeface="+mj-lt"/>
              </a:rPr>
              <a:t>Virtuali</a:t>
            </a:r>
            <a:r>
              <a:rPr lang="en-GB" b="1" dirty="0">
                <a:latin typeface="+mj-lt"/>
              </a:rPr>
              <a:t>-Tee</a:t>
            </a:r>
            <a:endParaRPr b="1" dirty="0">
              <a:latin typeface="+mj-lt"/>
            </a:endParaRPr>
          </a:p>
        </p:txBody>
      </p:sp>
      <p:sp>
        <p:nvSpPr>
          <p:cNvPr id="109" name="Google Shape;109;p20"/>
          <p:cNvSpPr txBox="1">
            <a:spLocks noGrp="1"/>
          </p:cNvSpPr>
          <p:nvPr>
            <p:ph type="subTitle" idx="1"/>
          </p:nvPr>
        </p:nvSpPr>
        <p:spPr>
          <a:xfrm>
            <a:off x="311700" y="1157100"/>
            <a:ext cx="4383875"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Today we are going to be using a very special t-shirt to explore your circulatory system </a:t>
            </a:r>
            <a:endParaRPr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3400"/>
              <a:buFont typeface="Arial"/>
              <a:buNone/>
            </a:pPr>
            <a:endParaRPr dirty="0">
              <a:latin typeface="+mj-lt"/>
            </a:endParaRPr>
          </a:p>
          <a:p>
            <a:pPr marL="0" lvl="0" indent="0" rtl="0">
              <a:spcBef>
                <a:spcPts val="0"/>
              </a:spcBef>
              <a:spcAft>
                <a:spcPts val="0"/>
              </a:spcAft>
              <a:buClr>
                <a:schemeClr val="lt1"/>
              </a:buClr>
              <a:buSzPts val="2300"/>
              <a:buFont typeface="Arial"/>
              <a:buNone/>
            </a:pPr>
            <a:endParaRPr dirty="0">
              <a:latin typeface="+mj-lt"/>
            </a:endParaRPr>
          </a:p>
        </p:txBody>
      </p:sp>
      <p:sp>
        <p:nvSpPr>
          <p:cNvPr id="110" name="Google Shape;110;p20"/>
          <p:cNvSpPr txBox="1"/>
          <p:nvPr/>
        </p:nvSpPr>
        <p:spPr>
          <a:xfrm>
            <a:off x="401375" y="2815775"/>
            <a:ext cx="4294200" cy="1389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“Explore the Human Body….</a:t>
            </a:r>
            <a:endParaRPr sz="2400" i="1">
              <a:solidFill>
                <a:srgbClr val="FFFFFF"/>
              </a:solidFill>
              <a:latin typeface="+mj-lt"/>
              <a:ea typeface="Roboto"/>
              <a:cs typeface="Roboto"/>
              <a:sym typeface="Roboto"/>
            </a:endParaRPr>
          </a:p>
          <a:p>
            <a:pPr marL="0" lvl="0" indent="0" rtl="0">
              <a:spcBef>
                <a:spcPts val="0"/>
              </a:spcBef>
              <a:spcAft>
                <a:spcPts val="0"/>
              </a:spcAft>
              <a:buClr>
                <a:schemeClr val="dk1"/>
              </a:buClr>
              <a:buSzPts val="1100"/>
              <a:buFont typeface="Arial"/>
              <a:buNone/>
            </a:pPr>
            <a:r>
              <a:rPr lang="en-GB" sz="2400" i="1">
                <a:solidFill>
                  <a:srgbClr val="FFFFFF"/>
                </a:solidFill>
                <a:latin typeface="+mj-lt"/>
                <a:ea typeface="Roboto"/>
                <a:cs typeface="Roboto"/>
                <a:sym typeface="Roboto"/>
              </a:rPr>
              <a:t>On a Human Body…”</a:t>
            </a:r>
            <a:endParaRPr sz="2400" i="1">
              <a:solidFill>
                <a:srgbClr val="FFFFFF"/>
              </a:solidFill>
              <a:latin typeface="+mj-lt"/>
              <a:ea typeface="Roboto"/>
              <a:cs typeface="Roboto"/>
              <a:sym typeface="Roboto"/>
            </a:endParaRPr>
          </a:p>
          <a:p>
            <a:pPr marL="0" lvl="0" indent="0">
              <a:spcBef>
                <a:spcPts val="0"/>
              </a:spcBef>
              <a:spcAft>
                <a:spcPts val="0"/>
              </a:spcAft>
              <a:buNone/>
            </a:pPr>
            <a:endParaRPr sz="2400" i="1">
              <a:latin typeface="+mj-lt"/>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lt1"/>
              </a:buClr>
              <a:buSzPts val="3000"/>
              <a:buFont typeface="Questrial"/>
              <a:buNone/>
            </a:pPr>
            <a:r>
              <a:rPr lang="en-GB" b="1">
                <a:latin typeface="+mj-lt"/>
              </a:rPr>
              <a:t>What is the Virtuali-Tee?</a:t>
            </a:r>
            <a:endParaRPr b="1">
              <a:latin typeface="+mj-lt"/>
            </a:endParaRPr>
          </a:p>
        </p:txBody>
      </p:sp>
      <p:pic>
        <p:nvPicPr>
          <p:cNvPr id="116" name="Google Shape;116;p21"/>
          <p:cNvPicPr preferRelativeResize="0"/>
          <p:nvPr/>
        </p:nvPicPr>
        <p:blipFill rotWithShape="1">
          <a:blip r:embed="rId3">
            <a:alphaModFix/>
          </a:blip>
          <a:srcRect l="17221" r="18399"/>
          <a:stretch/>
        </p:blipFill>
        <p:spPr>
          <a:xfrm>
            <a:off x="4176750" y="0"/>
            <a:ext cx="4967251" cy="5143498"/>
          </a:xfrm>
          <a:prstGeom prst="rect">
            <a:avLst/>
          </a:prstGeom>
          <a:noFill/>
          <a:ln>
            <a:noFill/>
          </a:ln>
        </p:spPr>
      </p:pic>
      <p:sp>
        <p:nvSpPr>
          <p:cNvPr id="117" name="Google Shape;117;p21"/>
          <p:cNvSpPr txBox="1">
            <a:spLocks noGrp="1"/>
          </p:cNvSpPr>
          <p:nvPr>
            <p:ph type="subTitle" idx="1"/>
          </p:nvPr>
        </p:nvSpPr>
        <p:spPr>
          <a:xfrm>
            <a:off x="308650" y="1490275"/>
            <a:ext cx="3909300" cy="25692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A t-shirt that lets us see inside YOUR body using Augmented Reality!</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We’ll use a mobile device to scan the t-shirt with the app and open a portal so we can explore what is going on under your skin.</a:t>
            </a:r>
            <a:endParaRPr>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ctrTitle"/>
          </p:nvPr>
        </p:nvSpPr>
        <p:spPr>
          <a:xfrm>
            <a:off x="311700" y="468300"/>
            <a:ext cx="852060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a:latin typeface="+mj-lt"/>
              </a:rPr>
              <a:t>Step 1 - Getting started</a:t>
            </a:r>
            <a:endParaRPr b="1">
              <a:latin typeface="+mj-lt"/>
            </a:endParaRPr>
          </a:p>
        </p:txBody>
      </p:sp>
      <p:sp>
        <p:nvSpPr>
          <p:cNvPr id="123" name="Google Shape;123;p22"/>
          <p:cNvSpPr txBox="1">
            <a:spLocks noGrp="1"/>
          </p:cNvSpPr>
          <p:nvPr>
            <p:ph type="subTitle" idx="1"/>
          </p:nvPr>
        </p:nvSpPr>
        <p:spPr>
          <a:xfrm>
            <a:off x="311700" y="916275"/>
            <a:ext cx="38181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To get started, simply open the Virtuali-Tee app and point at the t-shirt. The tracker image is best picked up by initially pointing at the upper chest with the device 0.5m/1.5ft from the t-shirt.</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The tracking of the t-shirt requires that you are in a well lit space without heavy shadows and that the t-shirt is not stretched or heavily wrinkled.</a:t>
            </a:r>
            <a:endParaRPr>
              <a:latin typeface="+mj-lt"/>
            </a:endParaRPr>
          </a:p>
          <a:p>
            <a:pPr marL="0" lvl="0" indent="0" rtl="0">
              <a:spcBef>
                <a:spcPts val="0"/>
              </a:spcBef>
              <a:spcAft>
                <a:spcPts val="0"/>
              </a:spcAft>
              <a:buNone/>
            </a:pPr>
            <a:endParaRPr>
              <a:latin typeface="+mj-lt"/>
            </a:endParaRPr>
          </a:p>
        </p:txBody>
      </p:sp>
      <p:pic>
        <p:nvPicPr>
          <p:cNvPr id="124" name="Google Shape;124;p22"/>
          <p:cNvPicPr preferRelativeResize="0"/>
          <p:nvPr/>
        </p:nvPicPr>
        <p:blipFill rotWithShape="1">
          <a:blip r:embed="rId3">
            <a:alphaModFix/>
          </a:blip>
          <a:srcRect/>
          <a:stretch/>
        </p:blipFill>
        <p:spPr>
          <a:xfrm>
            <a:off x="4477102" y="1354503"/>
            <a:ext cx="4666900" cy="2625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ctrTitle"/>
          </p:nvPr>
        </p:nvSpPr>
        <p:spPr>
          <a:xfrm>
            <a:off x="311700" y="468300"/>
            <a:ext cx="4150970" cy="638100"/>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Clr>
                <a:schemeClr val="dk1"/>
              </a:buClr>
              <a:buSzPts val="1100"/>
              <a:buFont typeface="Arial"/>
              <a:buNone/>
            </a:pPr>
            <a:r>
              <a:rPr lang="en-GB" b="1" dirty="0">
                <a:latin typeface="+mj-lt"/>
              </a:rPr>
              <a:t>Step 2 - Wow, the organs look amazing…now what!?</a:t>
            </a:r>
            <a:endParaRPr b="1" dirty="0">
              <a:latin typeface="+mj-lt"/>
            </a:endParaRPr>
          </a:p>
        </p:txBody>
      </p:sp>
      <p:sp>
        <p:nvSpPr>
          <p:cNvPr id="130" name="Google Shape;130;p23"/>
          <p:cNvSpPr txBox="1">
            <a:spLocks noGrp="1"/>
          </p:cNvSpPr>
          <p:nvPr>
            <p:ph type="subTitle" idx="1"/>
          </p:nvPr>
        </p:nvSpPr>
        <p:spPr>
          <a:xfrm>
            <a:off x="311700" y="1323400"/>
            <a:ext cx="3930600" cy="792600"/>
          </a:xfrm>
          <a:prstGeom prst="rect">
            <a:avLst/>
          </a:prstGeom>
          <a:noFill/>
          <a:ln>
            <a:noFill/>
          </a:ln>
        </p:spPr>
        <p:txBody>
          <a:bodyPr spcFirstLastPara="1" wrap="square" lIns="68575" tIns="34275" rIns="68575" bIns="34275" anchor="t" anchorCtr="0">
            <a:noAutofit/>
          </a:bodyPr>
          <a:lstStyle/>
          <a:p>
            <a:pPr marL="0" lvl="0" indent="0" rtl="0">
              <a:spcBef>
                <a:spcPts val="0"/>
              </a:spcBef>
              <a:spcAft>
                <a:spcPts val="0"/>
              </a:spcAft>
              <a:buNone/>
            </a:pPr>
            <a:r>
              <a:rPr lang="en-GB">
                <a:latin typeface="+mj-lt"/>
              </a:rPr>
              <a:t>Well, we have implemented some pretty cool features into the app. Just tap the screen to get started. You can then isolate the physiological system by tapping on the coloured hot spots. You’ll see some buttons floating outside the chest, use the back button to navigate between systems. </a:t>
            </a:r>
            <a:endParaRPr>
              <a:latin typeface="+mj-lt"/>
            </a:endParaRPr>
          </a:p>
          <a:p>
            <a:pPr marL="0" lvl="0" indent="0" rtl="0">
              <a:spcBef>
                <a:spcPts val="0"/>
              </a:spcBef>
              <a:spcAft>
                <a:spcPts val="0"/>
              </a:spcAft>
              <a:buNone/>
            </a:pPr>
            <a:endParaRPr>
              <a:latin typeface="+mj-lt"/>
            </a:endParaRPr>
          </a:p>
          <a:p>
            <a:pPr marL="0" lvl="0" indent="0" rtl="0">
              <a:spcBef>
                <a:spcPts val="0"/>
              </a:spcBef>
              <a:spcAft>
                <a:spcPts val="0"/>
              </a:spcAft>
              <a:buNone/>
            </a:pPr>
            <a:r>
              <a:rPr lang="en-GB">
                <a:latin typeface="+mj-lt"/>
              </a:rPr>
              <a:t>We encourage you to explore, if you see a button….tap it to find out what it does!</a:t>
            </a:r>
            <a:endParaRPr>
              <a:latin typeface="+mj-lt"/>
            </a:endParaRPr>
          </a:p>
          <a:p>
            <a:pPr marL="0" lvl="0" indent="0" rtl="0">
              <a:spcBef>
                <a:spcPts val="0"/>
              </a:spcBef>
              <a:spcAft>
                <a:spcPts val="0"/>
              </a:spcAft>
              <a:buNone/>
            </a:pPr>
            <a:endParaRPr>
              <a:latin typeface="+mj-lt"/>
            </a:endParaRPr>
          </a:p>
        </p:txBody>
      </p:sp>
      <p:pic>
        <p:nvPicPr>
          <p:cNvPr id="131" name="Google Shape;131;p23"/>
          <p:cNvPicPr preferRelativeResize="0"/>
          <p:nvPr/>
        </p:nvPicPr>
        <p:blipFill>
          <a:blip r:embed="rId3">
            <a:alphaModFix/>
          </a:blip>
          <a:stretch>
            <a:fillRect/>
          </a:stretch>
        </p:blipFill>
        <p:spPr>
          <a:xfrm>
            <a:off x="4338400" y="1323400"/>
            <a:ext cx="4805600" cy="2703150"/>
          </a:xfrm>
          <a:prstGeom prst="rect">
            <a:avLst/>
          </a:prstGeom>
          <a:noFill/>
          <a:ln>
            <a:noFill/>
          </a:ln>
        </p:spPr>
      </p:pic>
    </p:spTree>
  </p:cSld>
  <p:clrMapOvr>
    <a:masterClrMapping/>
  </p:clrMapOvr>
</p:sld>
</file>

<file path=ppt/theme/theme1.xml><?xml version="1.0" encoding="utf-8"?>
<a:theme xmlns:a="http://schemas.openxmlformats.org/drawingml/2006/main" name="Curiscope Red">
  <a:themeElements>
    <a:clrScheme name="Custom 1">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1292</Words>
  <Application>Microsoft Macintosh PowerPoint</Application>
  <PresentationFormat>On-screen Show (16:9)</PresentationFormat>
  <Paragraphs>116</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Narrow</vt:lpstr>
      <vt:lpstr>Calibri</vt:lpstr>
      <vt:lpstr>Nunito</vt:lpstr>
      <vt:lpstr>Questrial</vt:lpstr>
      <vt:lpstr>Roboto</vt:lpstr>
      <vt:lpstr>Curiscope Red</vt:lpstr>
      <vt:lpstr>The Circulatory System  Primary/Elementary</vt:lpstr>
      <vt:lpstr>OVERALL LEARNING OUTCOMES  Primary / Elementary</vt:lpstr>
      <vt:lpstr>Let’s get curious...</vt:lpstr>
      <vt:lpstr>Your heart.</vt:lpstr>
      <vt:lpstr>Your heart is AMAZING!</vt:lpstr>
      <vt:lpstr>The Virtuali-Tee</vt:lpstr>
      <vt:lpstr>What is the Virtuali-Tee?</vt:lpstr>
      <vt:lpstr>Step 1 - Getting started</vt:lpstr>
      <vt:lpstr>Step 2 - Wow, the organs look amazing…now what!?</vt:lpstr>
      <vt:lpstr>Step 3 - Surprise! Meet Hans Glover…. your virtual expert on the body! </vt:lpstr>
      <vt:lpstr>Getting into your circulatory system</vt:lpstr>
      <vt:lpstr>Circulatory system</vt:lpstr>
      <vt:lpstr>Your blood is amazing!</vt:lpstr>
      <vt:lpstr>How much blood do you have?</vt:lpstr>
      <vt:lpstr>Curious facts!</vt:lpstr>
      <vt:lpstr>Quiz</vt:lpstr>
      <vt:lpstr>Quiz</vt:lpstr>
      <vt:lpstr>Keeping your heart healthy</vt:lpstr>
      <vt:lpstr>Print friendly take home 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Circulatory System  Primary/Elementary</dc:title>
  <cp:lastModifiedBy>Edward Barton</cp:lastModifiedBy>
  <cp:revision>11</cp:revision>
  <dcterms:modified xsi:type="dcterms:W3CDTF">2020-03-25T15:43:51Z</dcterms:modified>
</cp:coreProperties>
</file>