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1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8912"/>
    <p:restoredTop sz="94640"/>
  </p:normalViewPr>
  <p:slideViewPr>
    <p:cSldViewPr snapToGrid="0">
      <p:cViewPr>
        <p:scale>
          <a:sx n="94" d="100"/>
          <a:sy n="94" d="100"/>
        </p:scale>
        <p:origin x="1312" y="7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9f9488ac3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9f9488ac3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9f9488ac3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9f9488ac3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9f9488ac3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9f9488ac3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7bf358f0b_0_9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7bf358f0b_0_9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9f94862ae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9f94862ae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9f9488ac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9f9488ac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(also stomach)</a:t>
            </a: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9f9488ac3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9f9488ac3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9f9488ac3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9f9488ac3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9f9488ac3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9f9488ac3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9f9488ac3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9f9488ac3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9f9488ac3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9f9488ac3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4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>
            <a:spLocks noGrp="1"/>
          </p:cNvSpPr>
          <p:nvPr>
            <p:ph type="title" hasCustomPrompt="1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>
            <a:spLocks noGrp="1"/>
          </p:cNvSpPr>
          <p:nvPr>
            <p:ph type="body" idx="1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AUTOLAYOUT_3">
    <p:bg>
      <p:bgPr>
        <a:solidFill>
          <a:srgbClr val="FFFFFF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351600" y="2736850"/>
            <a:ext cx="3997500" cy="13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21212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21212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21212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21212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21212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21212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21212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21212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212121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AUTOLAYOUT_4">
    <p:bg>
      <p:bgPr>
        <a:solidFill>
          <a:srgbClr val="FFFFFF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ctrTitle"/>
          </p:nvPr>
        </p:nvSpPr>
        <p:spPr>
          <a:xfrm>
            <a:off x="1837575" y="1251525"/>
            <a:ext cx="5445900" cy="2640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rot="10800000" flipH="1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0"/>
          <p:cNvSpPr/>
          <p:nvPr/>
        </p:nvSpPr>
        <p:spPr>
          <a:xfrm rot="10800000" flipH="1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terial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hyperlink" Target="https://drive.google.com/drive/folders/17N-hPZnEAdBwevuxAYoTi-yasNatYQM9?usp=sharing" TargetMode="External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8A42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 rotWithShape="1">
          <a:blip r:embed="rId3">
            <a:alphaModFix amt="50000"/>
          </a:blip>
          <a:srcRect l="3218" r="3227"/>
          <a:stretch/>
        </p:blipFill>
        <p:spPr>
          <a:xfrm>
            <a:off x="0" y="-10575"/>
            <a:ext cx="9144003" cy="5154073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>
            <a:spLocks noGrp="1"/>
          </p:cNvSpPr>
          <p:nvPr>
            <p:ph type="ctrTitle"/>
          </p:nvPr>
        </p:nvSpPr>
        <p:spPr>
          <a:xfrm>
            <a:off x="1837575" y="1251525"/>
            <a:ext cx="5445900" cy="171003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Digestive System Quiz</a:t>
            </a:r>
            <a:endParaRPr dirty="0">
              <a:latin typeface="+mj-lt"/>
            </a:endParaRPr>
          </a:p>
        </p:txBody>
      </p:sp>
      <p:pic>
        <p:nvPicPr>
          <p:cNvPr id="77" name="Google Shape;7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85159" y="4425524"/>
            <a:ext cx="1773677" cy="7073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83;p16"/>
          <p:cNvSpPr/>
          <p:nvPr/>
        </p:nvSpPr>
        <p:spPr>
          <a:xfrm>
            <a:off x="1173892" y="2755557"/>
            <a:ext cx="6663631" cy="1790325"/>
          </a:xfrm>
          <a:prstGeom prst="rect">
            <a:avLst/>
          </a:prstGeom>
          <a:solidFill>
            <a:srgbClr val="FFFFFF">
              <a:alpha val="85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latin typeface="+mj-lt"/>
              </a:rPr>
              <a:t>A note to teachers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latin typeface="+mj-lt"/>
              </a:rPr>
              <a:t>This resource is recommended for use in two ways:</a:t>
            </a:r>
          </a:p>
          <a:p>
            <a:pPr marL="342900" indent="-342900">
              <a:buFont typeface="Arial"/>
              <a:buAutoNum type="arabicPeriod"/>
            </a:pPr>
            <a:r>
              <a:rPr lang="en-US" dirty="0" smtClean="0">
                <a:latin typeface="+mj-lt"/>
              </a:rPr>
              <a:t>As the answer scheme to the </a:t>
            </a:r>
            <a:r>
              <a:rPr lang="en-US" dirty="0" smtClean="0">
                <a:latin typeface="+mj-lt"/>
              </a:rPr>
              <a:t>Digestive </a:t>
            </a:r>
            <a:r>
              <a:rPr lang="en-US" dirty="0" smtClean="0">
                <a:latin typeface="+mj-lt"/>
              </a:rPr>
              <a:t>System Challenge cards. Using the challenge cards, students discover the answers to each question as they are using the </a:t>
            </a:r>
            <a:r>
              <a:rPr lang="en-US" dirty="0" err="1" smtClean="0">
                <a:latin typeface="+mj-lt"/>
              </a:rPr>
              <a:t>Virtuali</a:t>
            </a:r>
            <a:r>
              <a:rPr lang="en-US" dirty="0" smtClean="0">
                <a:latin typeface="+mj-lt"/>
              </a:rPr>
              <a:t>-Tee app. Downloads are available in the teacher resources repository </a:t>
            </a:r>
            <a:r>
              <a:rPr lang="en-GB" u="sng" dirty="0">
                <a:solidFill>
                  <a:srgbClr val="00FFFF"/>
                </a:solidFill>
                <a:hlinkClick r:id="rId5"/>
              </a:rPr>
              <a:t>https://</a:t>
            </a:r>
            <a:r>
              <a:rPr lang="en-GB" u="sng" dirty="0" smtClean="0">
                <a:solidFill>
                  <a:srgbClr val="00FFFF"/>
                </a:solidFill>
                <a:hlinkClick r:id="rId5"/>
              </a:rPr>
              <a:t>drive.google.com/drive/folders/17N-hPZnEAdBwevuxAYoTi-yasNatYQM9?usp=sharing</a:t>
            </a:r>
            <a:endParaRPr lang="en-US" dirty="0" smtClean="0">
              <a:latin typeface="+mj-lt"/>
            </a:endParaRP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dirty="0" smtClean="0">
                <a:latin typeface="+mj-lt"/>
              </a:rPr>
              <a:t>As a group quiz after using the </a:t>
            </a:r>
            <a:r>
              <a:rPr lang="en-US" dirty="0" err="1" smtClean="0">
                <a:latin typeface="+mj-lt"/>
              </a:rPr>
              <a:t>Virtuali</a:t>
            </a:r>
            <a:r>
              <a:rPr lang="en-US" dirty="0" smtClean="0">
                <a:latin typeface="+mj-lt"/>
              </a:rPr>
              <a:t>-Tee app.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7DBD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E8A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168" name="Google Shape;168;p24"/>
          <p:cNvSpPr txBox="1">
            <a:spLocks noGrp="1"/>
          </p:cNvSpPr>
          <p:nvPr>
            <p:ph type="title"/>
          </p:nvPr>
        </p:nvSpPr>
        <p:spPr>
          <a:xfrm>
            <a:off x="275399" y="724200"/>
            <a:ext cx="4801567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lt1"/>
                </a:solidFill>
                <a:latin typeface="+mj-lt"/>
              </a:rPr>
              <a:t>Which organ is not part of the Gastro-Intestinal Tract (alimentary canal)</a:t>
            </a:r>
            <a:endParaRPr sz="1600" b="1" dirty="0">
              <a:solidFill>
                <a:schemeClr val="lt1"/>
              </a:solidFill>
              <a:latin typeface="+mj-lt"/>
            </a:endParaRPr>
          </a:p>
        </p:txBody>
      </p:sp>
      <p:sp>
        <p:nvSpPr>
          <p:cNvPr id="169" name="Google Shape;169;p24"/>
          <p:cNvSpPr/>
          <p:nvPr/>
        </p:nvSpPr>
        <p:spPr>
          <a:xfrm>
            <a:off x="379500" y="2266326"/>
            <a:ext cx="2893200" cy="371400"/>
          </a:xfrm>
          <a:prstGeom prst="roundRect">
            <a:avLst>
              <a:gd name="adj" fmla="val 16667"/>
            </a:avLst>
          </a:prstGeom>
          <a:solidFill>
            <a:srgbClr val="93C4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171" name="Google Shape;171;p24"/>
          <p:cNvSpPr txBox="1">
            <a:spLocks noGrp="1"/>
          </p:cNvSpPr>
          <p:nvPr>
            <p:ph type="title"/>
          </p:nvPr>
        </p:nvSpPr>
        <p:spPr>
          <a:xfrm>
            <a:off x="379499" y="3529850"/>
            <a:ext cx="4929479" cy="62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FFFFFF"/>
                </a:solidFill>
                <a:latin typeface="+mj-lt"/>
              </a:rPr>
              <a:t>The sound of bubbles in your </a:t>
            </a:r>
            <a:r>
              <a:rPr lang="en-US" sz="1600" dirty="0" smtClean="0">
                <a:solidFill>
                  <a:srgbClr val="FFFFFF"/>
                </a:solidFill>
                <a:latin typeface="+mj-lt"/>
              </a:rPr>
              <a:t>gut </a:t>
            </a:r>
            <a:r>
              <a:rPr lang="en" sz="1600" dirty="0" smtClean="0">
                <a:solidFill>
                  <a:srgbClr val="FFFFFF"/>
                </a:solidFill>
                <a:latin typeface="+mj-lt"/>
              </a:rPr>
              <a:t>is </a:t>
            </a:r>
            <a:r>
              <a:rPr lang="en" sz="1600" dirty="0">
                <a:solidFill>
                  <a:srgbClr val="FFFFFF"/>
                </a:solidFill>
                <a:latin typeface="+mj-lt"/>
              </a:rPr>
              <a:t>often peristalsis.</a:t>
            </a:r>
            <a:endParaRPr sz="160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172" name="Google Shape;17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898" y="4718275"/>
            <a:ext cx="1061322" cy="42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11391" y="-1975"/>
            <a:ext cx="2893220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265500" y="86634"/>
            <a:ext cx="2416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+mj-lt"/>
                <a:ea typeface="Bernard MT Condensed" charset="0"/>
                <a:cs typeface="Bernard MT Condensed" charset="0"/>
              </a:rPr>
              <a:t>Question 8</a:t>
            </a:r>
            <a:endParaRPr lang="en-US" sz="3600" dirty="0">
              <a:solidFill>
                <a:schemeClr val="bg1"/>
              </a:solidFill>
              <a:latin typeface="+mj-lt"/>
              <a:ea typeface="Bernard MT Condensed" charset="0"/>
              <a:cs typeface="Bernard MT Condensed" charset="0"/>
            </a:endParaRPr>
          </a:p>
        </p:txBody>
      </p:sp>
      <p:sp>
        <p:nvSpPr>
          <p:cNvPr id="10" name="Google Shape;170;p24"/>
          <p:cNvSpPr txBox="1"/>
          <p:nvPr/>
        </p:nvSpPr>
        <p:spPr>
          <a:xfrm>
            <a:off x="559558" y="1789199"/>
            <a:ext cx="3656942" cy="1568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lphaUcPeriod"/>
            </a:pPr>
            <a:r>
              <a:rPr lang="en-US" sz="1600" dirty="0" err="1" smtClean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Oesophagus</a:t>
            </a:r>
            <a:endParaRPr lang="en-US" sz="1600" dirty="0" smtClean="0">
              <a:solidFill>
                <a:srgbClr val="FFFFFF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lphaUcPeriod"/>
            </a:pPr>
            <a:r>
              <a:rPr lang="en-US" sz="1600" dirty="0" smtClean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Liver</a:t>
            </a:r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lphaUcPeriod"/>
            </a:pPr>
            <a:r>
              <a:rPr lang="en-US" sz="1600" dirty="0" smtClean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Stomach</a:t>
            </a:r>
          </a:p>
          <a:p>
            <a:pPr marL="4826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+mj-lt"/>
              <a:buAutoNum type="alphaUcPeriod"/>
            </a:pPr>
            <a:r>
              <a:rPr lang="en-US" sz="1600" dirty="0" smtClean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Small intestine </a:t>
            </a:r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lphaUcPeriod"/>
            </a:pPr>
            <a:endParaRPr sz="1600" dirty="0">
              <a:solidFill>
                <a:srgbClr val="FFFFFF"/>
              </a:solidFill>
              <a:latin typeface="+mj-lt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7DBD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E8A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179" name="Google Shape;179;p25"/>
          <p:cNvSpPr txBox="1">
            <a:spLocks noGrp="1"/>
          </p:cNvSpPr>
          <p:nvPr>
            <p:ph type="title"/>
          </p:nvPr>
        </p:nvSpPr>
        <p:spPr>
          <a:xfrm>
            <a:off x="275399" y="724200"/>
            <a:ext cx="4978989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lt1"/>
                </a:solidFill>
                <a:latin typeface="+mj-lt"/>
              </a:rPr>
              <a:t>The first section of small intestine is </a:t>
            </a:r>
            <a:r>
              <a:rPr lang="en" sz="1600" b="1" dirty="0" smtClean="0">
                <a:solidFill>
                  <a:schemeClr val="lt1"/>
                </a:solidFill>
                <a:latin typeface="+mj-lt"/>
              </a:rPr>
              <a:t>actually…</a:t>
            </a:r>
            <a:endParaRPr sz="1600" b="1" dirty="0">
              <a:solidFill>
                <a:schemeClr val="lt1"/>
              </a:solidFill>
              <a:latin typeface="+mj-lt"/>
            </a:endParaRPr>
          </a:p>
        </p:txBody>
      </p:sp>
      <p:sp>
        <p:nvSpPr>
          <p:cNvPr id="180" name="Google Shape;180;p25"/>
          <p:cNvSpPr/>
          <p:nvPr/>
        </p:nvSpPr>
        <p:spPr>
          <a:xfrm>
            <a:off x="379500" y="2266326"/>
            <a:ext cx="2022506" cy="371400"/>
          </a:xfrm>
          <a:prstGeom prst="roundRect">
            <a:avLst>
              <a:gd name="adj" fmla="val 16667"/>
            </a:avLst>
          </a:prstGeom>
          <a:solidFill>
            <a:srgbClr val="93C4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182" name="Google Shape;182;p25"/>
          <p:cNvSpPr txBox="1">
            <a:spLocks noGrp="1"/>
          </p:cNvSpPr>
          <p:nvPr>
            <p:ph type="title"/>
          </p:nvPr>
        </p:nvSpPr>
        <p:spPr>
          <a:xfrm>
            <a:off x="379500" y="3529850"/>
            <a:ext cx="3360600" cy="89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+mj-lt"/>
              </a:rPr>
              <a:t>The mashed up food that exits the stomach and enters the duodenum is known as chyme.</a:t>
            </a:r>
            <a:endParaRPr sz="160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183" name="Google Shape;18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898" y="4718275"/>
            <a:ext cx="1061322" cy="42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11391" y="-1975"/>
            <a:ext cx="2893220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265500" y="86634"/>
            <a:ext cx="2416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+mj-lt"/>
                <a:ea typeface="Bernard MT Condensed" charset="0"/>
                <a:cs typeface="Bernard MT Condensed" charset="0"/>
              </a:rPr>
              <a:t>Question 9</a:t>
            </a:r>
            <a:endParaRPr lang="en-US" sz="3600" dirty="0">
              <a:solidFill>
                <a:schemeClr val="bg1"/>
              </a:solidFill>
              <a:latin typeface="+mj-lt"/>
              <a:ea typeface="Bernard MT Condensed" charset="0"/>
              <a:cs typeface="Bernard MT Condensed" charset="0"/>
            </a:endParaRPr>
          </a:p>
        </p:txBody>
      </p:sp>
      <p:sp>
        <p:nvSpPr>
          <p:cNvPr id="11" name="Google Shape;181;p25"/>
          <p:cNvSpPr txBox="1"/>
          <p:nvPr/>
        </p:nvSpPr>
        <p:spPr>
          <a:xfrm>
            <a:off x="434092" y="1789200"/>
            <a:ext cx="3837000" cy="9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rabicPeriod"/>
            </a:pPr>
            <a:r>
              <a:rPr lang="en" sz="1600" dirty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The mouth</a:t>
            </a:r>
            <a:endParaRPr sz="1600" dirty="0">
              <a:solidFill>
                <a:srgbClr val="FFFFFF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rabicPeriod"/>
            </a:pPr>
            <a:r>
              <a:rPr lang="en" sz="1600" dirty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The duodenum</a:t>
            </a:r>
            <a:endParaRPr sz="1600" dirty="0">
              <a:solidFill>
                <a:srgbClr val="FFFFFF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rabicPeriod"/>
            </a:pPr>
            <a:r>
              <a:rPr lang="en" sz="1600" dirty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The stomach</a:t>
            </a:r>
            <a:endParaRPr sz="1600" dirty="0">
              <a:solidFill>
                <a:srgbClr val="FFFFFF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rabicPeriod"/>
            </a:pPr>
            <a:r>
              <a:rPr lang="en" sz="1600" dirty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The semicolon</a:t>
            </a:r>
            <a:endParaRPr sz="1600" dirty="0">
              <a:solidFill>
                <a:srgbClr val="FFFFFF"/>
              </a:solidFill>
              <a:latin typeface="+mj-lt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7DBD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E8A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190" name="Google Shape;190;p26"/>
          <p:cNvSpPr txBox="1">
            <a:spLocks noGrp="1"/>
          </p:cNvSpPr>
          <p:nvPr>
            <p:ph type="title"/>
          </p:nvPr>
        </p:nvSpPr>
        <p:spPr>
          <a:xfrm>
            <a:off x="275400" y="724200"/>
            <a:ext cx="4045200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lt1"/>
                </a:solidFill>
                <a:latin typeface="+mj-lt"/>
              </a:rPr>
              <a:t>Bile is produced in the</a:t>
            </a:r>
            <a:r>
              <a:rPr lang="en" sz="1600" b="1" dirty="0" smtClean="0">
                <a:solidFill>
                  <a:schemeClr val="lt1"/>
                </a:solidFill>
                <a:latin typeface="+mj-lt"/>
              </a:rPr>
              <a:t>…</a:t>
            </a:r>
            <a:endParaRPr sz="1600" b="1" dirty="0">
              <a:solidFill>
                <a:schemeClr val="lt1"/>
              </a:solidFill>
              <a:latin typeface="+mj-lt"/>
            </a:endParaRPr>
          </a:p>
        </p:txBody>
      </p:sp>
      <p:sp>
        <p:nvSpPr>
          <p:cNvPr id="191" name="Google Shape;191;p26"/>
          <p:cNvSpPr/>
          <p:nvPr/>
        </p:nvSpPr>
        <p:spPr>
          <a:xfrm>
            <a:off x="379500" y="2138225"/>
            <a:ext cx="2246700" cy="371400"/>
          </a:xfrm>
          <a:prstGeom prst="roundRect">
            <a:avLst>
              <a:gd name="adj" fmla="val 16667"/>
            </a:avLst>
          </a:prstGeom>
          <a:solidFill>
            <a:srgbClr val="93C4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192" name="Google Shape;192;p26"/>
          <p:cNvSpPr txBox="1"/>
          <p:nvPr/>
        </p:nvSpPr>
        <p:spPr>
          <a:xfrm>
            <a:off x="379500" y="1299498"/>
            <a:ext cx="3837000" cy="9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lphaUcPeriod"/>
            </a:pPr>
            <a:r>
              <a:rPr lang="en-US" sz="1600" dirty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G</a:t>
            </a:r>
            <a:r>
              <a:rPr lang="en-US" sz="1600" dirty="0" smtClean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all bladder</a:t>
            </a:r>
            <a:endParaRPr sz="1600" dirty="0">
              <a:solidFill>
                <a:srgbClr val="FFFFFF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4826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+mj-lt"/>
              <a:buAutoNum type="alphaUcPeriod"/>
            </a:pPr>
            <a:r>
              <a:rPr lang="en-US" sz="1600" dirty="0" smtClean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Duodenum </a:t>
            </a:r>
            <a:endParaRPr sz="1600" dirty="0">
              <a:solidFill>
                <a:srgbClr val="FFFFFF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lphaUcPeriod"/>
            </a:pPr>
            <a:r>
              <a:rPr lang="en-US" sz="1600" dirty="0" smtClean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Liver</a:t>
            </a:r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lphaUcPeriod"/>
            </a:pPr>
            <a:r>
              <a:rPr lang="en-US" sz="1600" dirty="0" smtClean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Pancreas</a:t>
            </a:r>
            <a:endParaRPr sz="1600" dirty="0">
              <a:solidFill>
                <a:srgbClr val="FFFFFF"/>
              </a:solidFill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193" name="Google Shape;193;p26"/>
          <p:cNvSpPr txBox="1">
            <a:spLocks noGrp="1"/>
          </p:cNvSpPr>
          <p:nvPr>
            <p:ph type="title"/>
          </p:nvPr>
        </p:nvSpPr>
        <p:spPr>
          <a:xfrm>
            <a:off x="136478" y="4198597"/>
            <a:ext cx="4435518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>
                <a:solidFill>
                  <a:srgbClr val="FFFFFF"/>
                </a:solidFill>
                <a:latin typeface="+mj-lt"/>
              </a:rPr>
              <a:t>Bile is a green secretion that also helps to </a:t>
            </a:r>
            <a:r>
              <a:rPr lang="en-US" sz="1600" dirty="0" err="1" smtClean="0">
                <a:solidFill>
                  <a:srgbClr val="FFFFFF"/>
                </a:solidFill>
                <a:latin typeface="+mj-lt"/>
              </a:rPr>
              <a:t>neutralise</a:t>
            </a:r>
            <a:r>
              <a:rPr lang="en-US" sz="1600" dirty="0" smtClean="0">
                <a:solidFill>
                  <a:srgbClr val="FFFFFF"/>
                </a:solidFill>
                <a:latin typeface="+mj-lt"/>
              </a:rPr>
              <a:t> the strong acidic </a:t>
            </a:r>
            <a:r>
              <a:rPr lang="en-US" sz="1600" dirty="0" err="1" smtClean="0">
                <a:solidFill>
                  <a:srgbClr val="FFFFFF"/>
                </a:solidFill>
                <a:latin typeface="+mj-lt"/>
              </a:rPr>
              <a:t>chyme</a:t>
            </a:r>
            <a:r>
              <a:rPr lang="en-US" sz="1600" dirty="0" smtClean="0">
                <a:solidFill>
                  <a:srgbClr val="FFFFFF"/>
                </a:solidFill>
                <a:latin typeface="+mj-lt"/>
              </a:rPr>
              <a:t> mixture before it enters the small intestines. Without this neutralisation, </a:t>
            </a:r>
            <a:r>
              <a:rPr lang="en-US" sz="1600" dirty="0" err="1" smtClean="0">
                <a:solidFill>
                  <a:srgbClr val="FFFFFF"/>
                </a:solidFill>
                <a:latin typeface="+mj-lt"/>
              </a:rPr>
              <a:t>chyme</a:t>
            </a:r>
            <a:r>
              <a:rPr lang="en-US" sz="1600" dirty="0" smtClean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FFFFFF"/>
                </a:solidFill>
                <a:latin typeface="+mj-lt"/>
              </a:rPr>
              <a:t>would burn your intestinal lining. </a:t>
            </a:r>
            <a:br>
              <a:rPr lang="en-US" sz="1600" dirty="0" smtClean="0">
                <a:solidFill>
                  <a:srgbClr val="FFFFFF"/>
                </a:solidFill>
                <a:latin typeface="+mj-lt"/>
              </a:rPr>
            </a:br>
            <a:r>
              <a:rPr lang="en-US" sz="1600" dirty="0" smtClean="0">
                <a:solidFill>
                  <a:srgbClr val="FFFFFF"/>
                </a:solidFill>
                <a:latin typeface="+mj-lt"/>
              </a:rPr>
              <a:t>Find out</a:t>
            </a:r>
            <a:r>
              <a:rPr lang="mr-IN" sz="1600" dirty="0" smtClean="0">
                <a:solidFill>
                  <a:srgbClr val="FFFFFF"/>
                </a:solidFill>
                <a:latin typeface="+mj-lt"/>
              </a:rPr>
              <a:t>…</a:t>
            </a:r>
            <a:r>
              <a:rPr lang="en-US" sz="1600" dirty="0" smtClean="0">
                <a:solidFill>
                  <a:srgbClr val="FFFFFF"/>
                </a:solidFill>
                <a:latin typeface="+mj-lt"/>
              </a:rPr>
              <a:t> why doesn’t the acid in the stomach destroy the stomach lining?</a:t>
            </a:r>
            <a:endParaRPr sz="160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194" name="Google Shape;19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898" y="4718275"/>
            <a:ext cx="1061322" cy="42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6"/>
          <p:cNvPicPr preferRelativeResize="0"/>
          <p:nvPr/>
        </p:nvPicPr>
        <p:blipFill rotWithShape="1">
          <a:blip r:embed="rId4">
            <a:alphaModFix/>
          </a:blip>
          <a:srcRect l="26564" r="26559"/>
          <a:stretch/>
        </p:blipFill>
        <p:spPr>
          <a:xfrm>
            <a:off x="4572000" y="0"/>
            <a:ext cx="4571996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265500" y="86634"/>
            <a:ext cx="26725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+mj-lt"/>
                <a:ea typeface="Bernard MT Condensed" charset="0"/>
                <a:cs typeface="Bernard MT Condensed" charset="0"/>
              </a:rPr>
              <a:t>Question 10</a:t>
            </a:r>
            <a:endParaRPr lang="en-US" sz="3600" dirty="0">
              <a:solidFill>
                <a:schemeClr val="bg1"/>
              </a:solidFill>
              <a:latin typeface="+mj-lt"/>
              <a:ea typeface="Bernard MT Condensed" charset="0"/>
              <a:cs typeface="Bernard MT Condense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8A42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6"/>
          <p:cNvPicPr preferRelativeResize="0"/>
          <p:nvPr/>
        </p:nvPicPr>
        <p:blipFill rotWithShape="1">
          <a:blip r:embed="rId3">
            <a:alphaModFix/>
          </a:blip>
          <a:srcRect t="7813" b="7813"/>
          <a:stretch/>
        </p:blipFill>
        <p:spPr>
          <a:xfrm>
            <a:off x="1" y="0"/>
            <a:ext cx="9144000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6"/>
          <p:cNvSpPr/>
          <p:nvPr/>
        </p:nvSpPr>
        <p:spPr>
          <a:xfrm>
            <a:off x="0" y="2574400"/>
            <a:ext cx="4568400" cy="1714500"/>
          </a:xfrm>
          <a:prstGeom prst="rect">
            <a:avLst/>
          </a:prstGeom>
          <a:solidFill>
            <a:srgbClr val="FFFFFF">
              <a:alpha val="85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xfrm>
            <a:off x="351600" y="2736850"/>
            <a:ext cx="3997500" cy="13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DE8A42"/>
                </a:solidFill>
                <a:latin typeface="+mj-lt"/>
              </a:rPr>
              <a:t>Digestive System</a:t>
            </a:r>
            <a:endParaRPr dirty="0">
              <a:solidFill>
                <a:srgbClr val="DE8A42"/>
              </a:solidFill>
              <a:latin typeface="+mj-lt"/>
            </a:endParaRPr>
          </a:p>
        </p:txBody>
      </p:sp>
      <p:pic>
        <p:nvPicPr>
          <p:cNvPr id="85" name="Google Shape;8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9898" y="4718275"/>
            <a:ext cx="1061322" cy="42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7DBD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/>
          <p:nvPr/>
        </p:nvSpPr>
        <p:spPr>
          <a:xfrm>
            <a:off x="-9900" y="-1975"/>
            <a:ext cx="9144000" cy="5143500"/>
          </a:xfrm>
          <a:prstGeom prst="rect">
            <a:avLst/>
          </a:prstGeom>
          <a:solidFill>
            <a:srgbClr val="DE8A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91" name="Google Shape;91;p17"/>
          <p:cNvSpPr txBox="1">
            <a:spLocks noGrp="1"/>
          </p:cNvSpPr>
          <p:nvPr>
            <p:ph type="title"/>
          </p:nvPr>
        </p:nvSpPr>
        <p:spPr>
          <a:xfrm>
            <a:off x="275400" y="724200"/>
            <a:ext cx="4045200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lt1"/>
                </a:solidFill>
                <a:latin typeface="+mj-lt"/>
              </a:rPr>
              <a:t>Which of the following is NOT found inside of the stomach?</a:t>
            </a:r>
            <a:endParaRPr sz="1600" b="1" dirty="0">
              <a:solidFill>
                <a:schemeClr val="lt1"/>
              </a:solidFill>
              <a:latin typeface="+mj-lt"/>
            </a:endParaRPr>
          </a:p>
        </p:txBody>
      </p:sp>
      <p:sp>
        <p:nvSpPr>
          <p:cNvPr id="92" name="Google Shape;92;p17"/>
          <p:cNvSpPr/>
          <p:nvPr/>
        </p:nvSpPr>
        <p:spPr>
          <a:xfrm>
            <a:off x="366399" y="3030945"/>
            <a:ext cx="1115100" cy="371400"/>
          </a:xfrm>
          <a:prstGeom prst="roundRect">
            <a:avLst>
              <a:gd name="adj" fmla="val 16667"/>
            </a:avLst>
          </a:prstGeom>
          <a:solidFill>
            <a:srgbClr val="93C4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pic>
        <p:nvPicPr>
          <p:cNvPr id="95" name="Google Shape;9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898" y="4718275"/>
            <a:ext cx="1061322" cy="42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/>
          <p:cNvPicPr preferRelativeResize="0"/>
          <p:nvPr/>
        </p:nvPicPr>
        <p:blipFill rotWithShape="1">
          <a:blip r:embed="rId4">
            <a:alphaModFix/>
          </a:blip>
          <a:srcRect t="12502" b="12495"/>
          <a:stretch/>
        </p:blipFill>
        <p:spPr>
          <a:xfrm>
            <a:off x="4572000" y="0"/>
            <a:ext cx="4572000" cy="514350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65500" y="86634"/>
            <a:ext cx="2416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solidFill>
                  <a:schemeClr val="bg1"/>
                </a:solidFill>
                <a:latin typeface="+mj-lt"/>
                <a:ea typeface="Bernard MT Condensed" charset="0"/>
                <a:cs typeface="Bernard MT Condensed" charset="0"/>
              </a:rPr>
              <a:t>Question </a:t>
            </a:r>
            <a:r>
              <a:rPr lang="en-US" sz="3600" dirty="0" smtClean="0">
                <a:solidFill>
                  <a:schemeClr val="bg1"/>
                </a:solidFill>
                <a:latin typeface="+mj-lt"/>
                <a:ea typeface="Bernard MT Condensed" charset="0"/>
                <a:cs typeface="Bernard MT Condensed" charset="0"/>
              </a:rPr>
              <a:t>1</a:t>
            </a:r>
            <a:endParaRPr lang="en-US" sz="3600" dirty="0">
              <a:solidFill>
                <a:schemeClr val="bg1"/>
              </a:solidFill>
              <a:latin typeface="+mj-lt"/>
              <a:ea typeface="Bernard MT Condensed" charset="0"/>
              <a:cs typeface="Bernard MT Condensed" charset="0"/>
            </a:endParaRPr>
          </a:p>
        </p:txBody>
      </p:sp>
      <p:sp>
        <p:nvSpPr>
          <p:cNvPr id="14" name="Google Shape;93;p17"/>
          <p:cNvSpPr txBox="1"/>
          <p:nvPr/>
        </p:nvSpPr>
        <p:spPr>
          <a:xfrm>
            <a:off x="379500" y="1789200"/>
            <a:ext cx="3837000" cy="9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lphaUcPeriod"/>
            </a:pPr>
            <a:r>
              <a:rPr lang="en-US" sz="1600" dirty="0" smtClean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Acids</a:t>
            </a:r>
          </a:p>
          <a:p>
            <a:pPr marL="4826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+mj-lt"/>
              <a:buAutoNum type="alphaUcPeriod"/>
            </a:pPr>
            <a:r>
              <a:rPr lang="en-US" sz="1600" dirty="0" err="1" smtClean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Chyme</a:t>
            </a:r>
            <a:endParaRPr lang="en-US" sz="1600" dirty="0" smtClean="0">
              <a:solidFill>
                <a:srgbClr val="FFFFFF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lphaUcPeriod"/>
            </a:pPr>
            <a:r>
              <a:rPr lang="en-US" sz="1600" dirty="0" smtClean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Enzymes</a:t>
            </a:r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lphaUcPeriod"/>
            </a:pPr>
            <a:r>
              <a:rPr lang="en-US" sz="1600" dirty="0" smtClean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Bile</a:t>
            </a:r>
            <a:endParaRPr sz="1600" dirty="0">
              <a:solidFill>
                <a:srgbClr val="FFFFFF"/>
              </a:solidFill>
              <a:latin typeface="+mj-lt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7DBD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/>
          <p:nvPr/>
        </p:nvSpPr>
        <p:spPr>
          <a:xfrm>
            <a:off x="-9900" y="-1975"/>
            <a:ext cx="9144000" cy="5143500"/>
          </a:xfrm>
          <a:prstGeom prst="rect">
            <a:avLst/>
          </a:prstGeom>
          <a:solidFill>
            <a:srgbClr val="DE8A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102" name="Google Shape;102;p18"/>
          <p:cNvSpPr txBox="1">
            <a:spLocks noGrp="1"/>
          </p:cNvSpPr>
          <p:nvPr>
            <p:ph type="title"/>
          </p:nvPr>
        </p:nvSpPr>
        <p:spPr>
          <a:xfrm>
            <a:off x="275400" y="724200"/>
            <a:ext cx="4045200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lt1"/>
                </a:solidFill>
                <a:latin typeface="+mj-lt"/>
              </a:rPr>
              <a:t>In which organ does peristalsis occur?</a:t>
            </a:r>
            <a:endParaRPr sz="1600" b="1" dirty="0">
              <a:solidFill>
                <a:schemeClr val="lt1"/>
              </a:solidFill>
              <a:latin typeface="+mj-lt"/>
            </a:endParaRPr>
          </a:p>
        </p:txBody>
      </p:sp>
      <p:sp>
        <p:nvSpPr>
          <p:cNvPr id="103" name="Google Shape;103;p18"/>
          <p:cNvSpPr/>
          <p:nvPr/>
        </p:nvSpPr>
        <p:spPr>
          <a:xfrm>
            <a:off x="322239" y="2993905"/>
            <a:ext cx="2243540" cy="371400"/>
          </a:xfrm>
          <a:prstGeom prst="roundRect">
            <a:avLst>
              <a:gd name="adj" fmla="val 16667"/>
            </a:avLst>
          </a:prstGeom>
          <a:solidFill>
            <a:srgbClr val="93C4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pic>
        <p:nvPicPr>
          <p:cNvPr id="106" name="Google Shape;10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898" y="4718275"/>
            <a:ext cx="1061322" cy="42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11391" y="-1975"/>
            <a:ext cx="2893220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265500" y="86634"/>
            <a:ext cx="2416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+mj-lt"/>
                <a:ea typeface="Bernard MT Condensed" charset="0"/>
                <a:cs typeface="Bernard MT Condensed" charset="0"/>
              </a:rPr>
              <a:t>Question 2</a:t>
            </a:r>
            <a:endParaRPr lang="en-US" sz="3600" dirty="0">
              <a:solidFill>
                <a:schemeClr val="bg1"/>
              </a:solidFill>
              <a:latin typeface="+mj-lt"/>
              <a:ea typeface="Bernard MT Condensed" charset="0"/>
              <a:cs typeface="Bernard MT Condensed" charset="0"/>
            </a:endParaRPr>
          </a:p>
        </p:txBody>
      </p:sp>
      <p:sp>
        <p:nvSpPr>
          <p:cNvPr id="10" name="Google Shape;104;p18"/>
          <p:cNvSpPr txBox="1"/>
          <p:nvPr/>
        </p:nvSpPr>
        <p:spPr>
          <a:xfrm>
            <a:off x="379500" y="1789200"/>
            <a:ext cx="3837000" cy="9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lphaUcPeriod"/>
            </a:pPr>
            <a:r>
              <a:rPr lang="en-US" sz="1600" dirty="0" err="1" smtClean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Oe</a:t>
            </a:r>
            <a:r>
              <a:rPr lang="en" sz="1600" dirty="0" err="1" smtClean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sophagus</a:t>
            </a:r>
            <a:endParaRPr sz="1600" dirty="0">
              <a:solidFill>
                <a:srgbClr val="FFFFFF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lphaUcPeriod"/>
            </a:pPr>
            <a:r>
              <a:rPr lang="en-US" sz="1600" dirty="0" smtClean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Small intestine</a:t>
            </a:r>
            <a:endParaRPr sz="1600" dirty="0">
              <a:solidFill>
                <a:srgbClr val="FFFFFF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4826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+mj-lt"/>
              <a:buAutoNum type="alphaUcPeriod"/>
            </a:pPr>
            <a:r>
              <a:rPr lang="en-US" sz="1600" dirty="0" smtClean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Large intestine</a:t>
            </a:r>
            <a:endParaRPr sz="1600" dirty="0">
              <a:solidFill>
                <a:srgbClr val="FFFFFF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lphaUcPeriod"/>
            </a:pPr>
            <a:r>
              <a:rPr lang="en-US" sz="1600" dirty="0" smtClean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All of the above</a:t>
            </a:r>
            <a:endParaRPr sz="1600" dirty="0">
              <a:solidFill>
                <a:srgbClr val="FFFFFF"/>
              </a:solidFill>
              <a:latin typeface="+mj-lt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7DBD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/>
          <p:nvPr/>
        </p:nvSpPr>
        <p:spPr>
          <a:xfrm>
            <a:off x="-9900" y="-1975"/>
            <a:ext cx="9144000" cy="5143500"/>
          </a:xfrm>
          <a:prstGeom prst="rect">
            <a:avLst/>
          </a:prstGeom>
          <a:solidFill>
            <a:srgbClr val="DE8A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275400" y="942566"/>
            <a:ext cx="4045200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lt1"/>
                </a:solidFill>
                <a:latin typeface="+mj-lt"/>
              </a:rPr>
              <a:t>Which of the following chemical secretions breaks down fats into fatty acids and glycerol?</a:t>
            </a:r>
            <a:endParaRPr sz="1600" b="1" dirty="0">
              <a:solidFill>
                <a:schemeClr val="lt1"/>
              </a:solidFill>
              <a:latin typeface="+mj-lt"/>
            </a:endParaRPr>
          </a:p>
        </p:txBody>
      </p:sp>
      <p:sp>
        <p:nvSpPr>
          <p:cNvPr id="114" name="Google Shape;114;p19"/>
          <p:cNvSpPr/>
          <p:nvPr/>
        </p:nvSpPr>
        <p:spPr>
          <a:xfrm>
            <a:off x="379500" y="2643197"/>
            <a:ext cx="2835300" cy="371400"/>
          </a:xfrm>
          <a:prstGeom prst="roundRect">
            <a:avLst>
              <a:gd name="adj" fmla="val 16667"/>
            </a:avLst>
          </a:prstGeom>
          <a:solidFill>
            <a:srgbClr val="93C4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pic>
        <p:nvPicPr>
          <p:cNvPr id="117" name="Google Shape;11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898" y="4718275"/>
            <a:ext cx="1061322" cy="42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9"/>
          <p:cNvPicPr preferRelativeResize="0"/>
          <p:nvPr/>
        </p:nvPicPr>
        <p:blipFill rotWithShape="1">
          <a:blip r:embed="rId4">
            <a:alphaModFix/>
          </a:blip>
          <a:srcRect l="26564" r="26559"/>
          <a:stretch/>
        </p:blipFill>
        <p:spPr>
          <a:xfrm>
            <a:off x="4572000" y="0"/>
            <a:ext cx="4571996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265500" y="86634"/>
            <a:ext cx="2416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+mj-lt"/>
                <a:ea typeface="Bernard MT Condensed" charset="0"/>
                <a:cs typeface="Bernard MT Condensed" charset="0"/>
              </a:rPr>
              <a:t>Question 3</a:t>
            </a:r>
            <a:endParaRPr lang="en-US" sz="3600" dirty="0">
              <a:solidFill>
                <a:schemeClr val="bg1"/>
              </a:solidFill>
              <a:latin typeface="+mj-lt"/>
              <a:ea typeface="Bernard MT Condensed" charset="0"/>
              <a:cs typeface="Bernard MT Condensed" charset="0"/>
            </a:endParaRPr>
          </a:p>
        </p:txBody>
      </p:sp>
      <p:sp>
        <p:nvSpPr>
          <p:cNvPr id="10" name="Google Shape;115;p19"/>
          <p:cNvSpPr txBox="1"/>
          <p:nvPr/>
        </p:nvSpPr>
        <p:spPr>
          <a:xfrm>
            <a:off x="491318" y="1789200"/>
            <a:ext cx="3725181" cy="9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lphaUcPeriod"/>
            </a:pPr>
            <a:r>
              <a:rPr lang="en-US" sz="1600" dirty="0" smtClean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Acid</a:t>
            </a:r>
          </a:p>
          <a:p>
            <a:pPr marL="4826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+mj-lt"/>
              <a:buAutoNum type="alphaUcPeriod"/>
            </a:pPr>
            <a:r>
              <a:rPr lang="en-US" sz="1600" dirty="0" smtClean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Saliva</a:t>
            </a:r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lphaUcPeriod"/>
            </a:pPr>
            <a:r>
              <a:rPr lang="en-US" sz="1600" dirty="0" smtClean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Bile</a:t>
            </a:r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lphaUcPeriod"/>
            </a:pPr>
            <a:r>
              <a:rPr lang="en-US" sz="1600" dirty="0" smtClean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Enzymes</a:t>
            </a:r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lphaUcPeriod"/>
            </a:pPr>
            <a:endParaRPr sz="1600" dirty="0">
              <a:solidFill>
                <a:srgbClr val="FFFFFF"/>
              </a:solidFill>
              <a:latin typeface="+mj-lt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7DBD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0"/>
          <p:cNvSpPr/>
          <p:nvPr/>
        </p:nvSpPr>
        <p:spPr>
          <a:xfrm>
            <a:off x="-9900" y="-1975"/>
            <a:ext cx="9144000" cy="5143500"/>
          </a:xfrm>
          <a:prstGeom prst="rect">
            <a:avLst/>
          </a:prstGeom>
          <a:solidFill>
            <a:srgbClr val="DE8A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124" name="Google Shape;124;p20"/>
          <p:cNvSpPr txBox="1">
            <a:spLocks noGrp="1"/>
          </p:cNvSpPr>
          <p:nvPr>
            <p:ph type="title"/>
          </p:nvPr>
        </p:nvSpPr>
        <p:spPr>
          <a:xfrm>
            <a:off x="275400" y="724200"/>
            <a:ext cx="4045200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lt1"/>
                </a:solidFill>
                <a:latin typeface="+mj-lt"/>
              </a:rPr>
              <a:t>Bacteria in your gut make you </a:t>
            </a:r>
            <a:r>
              <a:rPr lang="en" sz="1600" b="1" dirty="0" smtClean="0">
                <a:solidFill>
                  <a:schemeClr val="lt1"/>
                </a:solidFill>
                <a:latin typeface="+mj-lt"/>
              </a:rPr>
              <a:t>…</a:t>
            </a:r>
            <a:endParaRPr sz="1600" b="1" dirty="0">
              <a:solidFill>
                <a:schemeClr val="lt1"/>
              </a:solidFill>
              <a:latin typeface="+mj-lt"/>
            </a:endParaRPr>
          </a:p>
        </p:txBody>
      </p:sp>
      <p:sp>
        <p:nvSpPr>
          <p:cNvPr id="125" name="Google Shape;125;p20"/>
          <p:cNvSpPr/>
          <p:nvPr/>
        </p:nvSpPr>
        <p:spPr>
          <a:xfrm>
            <a:off x="379500" y="2647123"/>
            <a:ext cx="1214100" cy="371400"/>
          </a:xfrm>
          <a:prstGeom prst="roundRect">
            <a:avLst>
              <a:gd name="adj" fmla="val 16667"/>
            </a:avLst>
          </a:prstGeom>
          <a:solidFill>
            <a:srgbClr val="93C4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126" name="Google Shape;126;p20"/>
          <p:cNvSpPr txBox="1"/>
          <p:nvPr/>
        </p:nvSpPr>
        <p:spPr>
          <a:xfrm>
            <a:off x="532262" y="1789200"/>
            <a:ext cx="3684237" cy="9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826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+mj-lt"/>
              <a:buAutoNum type="alphaUcPeriod"/>
            </a:pPr>
            <a:r>
              <a:rPr lang="en-US" sz="1600" dirty="0" smtClean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Absorb water</a:t>
            </a:r>
            <a:endParaRPr sz="1600" dirty="0">
              <a:solidFill>
                <a:srgbClr val="FFFFFF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lphaUcPeriod"/>
            </a:pPr>
            <a:r>
              <a:rPr lang="en" sz="1600" dirty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Taller</a:t>
            </a:r>
            <a:endParaRPr sz="1600" dirty="0">
              <a:solidFill>
                <a:srgbClr val="FFFFFF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lphaUcPeriod"/>
            </a:pPr>
            <a:r>
              <a:rPr lang="en" sz="1600" dirty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Fart</a:t>
            </a:r>
            <a:endParaRPr sz="1600" dirty="0">
              <a:solidFill>
                <a:srgbClr val="FFFFFF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lphaUcPeriod"/>
            </a:pPr>
            <a:r>
              <a:rPr lang="en" sz="1600" dirty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Laugh</a:t>
            </a:r>
            <a:endParaRPr sz="1600" dirty="0">
              <a:solidFill>
                <a:srgbClr val="FFFFFF"/>
              </a:solidFill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127" name="Google Shape;127;p20"/>
          <p:cNvSpPr txBox="1">
            <a:spLocks noGrp="1"/>
          </p:cNvSpPr>
          <p:nvPr>
            <p:ph type="title"/>
          </p:nvPr>
        </p:nvSpPr>
        <p:spPr>
          <a:xfrm>
            <a:off x="379500" y="3529850"/>
            <a:ext cx="3360600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FFFFFF"/>
                </a:solidFill>
                <a:latin typeface="+mj-lt"/>
              </a:rPr>
              <a:t>Though it is entirely possible that a fart will make you laugh!</a:t>
            </a:r>
            <a:endParaRPr sz="160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128" name="Google Shape;12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898" y="4718275"/>
            <a:ext cx="1061322" cy="42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0"/>
          <p:cNvPicPr preferRelativeResize="0"/>
          <p:nvPr/>
        </p:nvPicPr>
        <p:blipFill rotWithShape="1">
          <a:blip r:embed="rId4">
            <a:alphaModFix/>
          </a:blip>
          <a:srcRect l="24374" r="24374"/>
          <a:stretch/>
        </p:blipFill>
        <p:spPr>
          <a:xfrm>
            <a:off x="4572000" y="0"/>
            <a:ext cx="4571995" cy="514350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265500" y="86634"/>
            <a:ext cx="2416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+mj-lt"/>
                <a:ea typeface="Bernard MT Condensed" charset="0"/>
                <a:cs typeface="Bernard MT Condensed" charset="0"/>
              </a:rPr>
              <a:t>Question 4</a:t>
            </a:r>
            <a:endParaRPr lang="en-US" sz="3600" dirty="0">
              <a:solidFill>
                <a:schemeClr val="bg1"/>
              </a:solidFill>
              <a:latin typeface="+mj-lt"/>
              <a:ea typeface="Bernard MT Condensed" charset="0"/>
              <a:cs typeface="Bernard MT Condense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7DBD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E8A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135" name="Google Shape;135;p21"/>
          <p:cNvSpPr txBox="1">
            <a:spLocks noGrp="1"/>
          </p:cNvSpPr>
          <p:nvPr>
            <p:ph type="title"/>
          </p:nvPr>
        </p:nvSpPr>
        <p:spPr>
          <a:xfrm>
            <a:off x="275400" y="1092691"/>
            <a:ext cx="4045200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lt1"/>
                </a:solidFill>
                <a:latin typeface="+mj-lt"/>
              </a:rPr>
              <a:t>Acid in your stomach activates enzymes that start digestion. </a:t>
            </a:r>
            <a:r>
              <a:rPr lang="en" sz="1600" b="1" dirty="0" smtClean="0">
                <a:solidFill>
                  <a:schemeClr val="lt1"/>
                </a:solidFill>
                <a:latin typeface="+mj-lt"/>
              </a:rPr>
              <a:t>What </a:t>
            </a:r>
            <a:r>
              <a:rPr lang="en" sz="1600" b="1" dirty="0">
                <a:solidFill>
                  <a:schemeClr val="lt1"/>
                </a:solidFill>
                <a:latin typeface="+mj-lt"/>
              </a:rPr>
              <a:t>else does it do?</a:t>
            </a:r>
            <a:endParaRPr sz="1600" b="1" dirty="0">
              <a:solidFill>
                <a:schemeClr val="lt1"/>
              </a:solidFill>
              <a:latin typeface="+mj-lt"/>
            </a:endParaRPr>
          </a:p>
        </p:txBody>
      </p:sp>
      <p:sp>
        <p:nvSpPr>
          <p:cNvPr id="136" name="Google Shape;136;p21"/>
          <p:cNvSpPr/>
          <p:nvPr/>
        </p:nvSpPr>
        <p:spPr>
          <a:xfrm>
            <a:off x="488683" y="3324287"/>
            <a:ext cx="1621800" cy="371400"/>
          </a:xfrm>
          <a:prstGeom prst="roundRect">
            <a:avLst>
              <a:gd name="adj" fmla="val 16667"/>
            </a:avLst>
          </a:prstGeom>
          <a:solidFill>
            <a:srgbClr val="93C4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137" name="Google Shape;137;p21"/>
          <p:cNvSpPr txBox="1"/>
          <p:nvPr/>
        </p:nvSpPr>
        <p:spPr>
          <a:xfrm>
            <a:off x="379500" y="1789200"/>
            <a:ext cx="4192502" cy="9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lphaUcPeriod"/>
            </a:pPr>
            <a:r>
              <a:rPr lang="en" sz="1600" dirty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Keeps you hydrated</a:t>
            </a:r>
            <a:endParaRPr sz="1600" dirty="0">
              <a:solidFill>
                <a:srgbClr val="FFFFFF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4826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+mj-lt"/>
              <a:buAutoNum type="alphaUcPeriod"/>
            </a:pPr>
            <a:r>
              <a:rPr lang="en-US" sz="1600" dirty="0" smtClean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Converts carbohydrates to simple sugars</a:t>
            </a:r>
            <a:endParaRPr sz="1600" dirty="0">
              <a:solidFill>
                <a:srgbClr val="FFFFFF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lphaUcPeriod"/>
            </a:pPr>
            <a:r>
              <a:rPr lang="en" sz="1600" dirty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Cools you down</a:t>
            </a:r>
            <a:endParaRPr sz="1600" dirty="0">
              <a:solidFill>
                <a:srgbClr val="FFFFFF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lphaUcPeriod"/>
            </a:pPr>
            <a:r>
              <a:rPr lang="en" sz="1600" dirty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Kills bacteria</a:t>
            </a:r>
            <a:endParaRPr sz="1600" dirty="0">
              <a:solidFill>
                <a:srgbClr val="FFFFFF"/>
              </a:solidFill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138" name="Google Shape;138;p21"/>
          <p:cNvSpPr txBox="1">
            <a:spLocks noGrp="1"/>
          </p:cNvSpPr>
          <p:nvPr>
            <p:ph type="title"/>
          </p:nvPr>
        </p:nvSpPr>
        <p:spPr>
          <a:xfrm>
            <a:off x="379500" y="3939283"/>
            <a:ext cx="4192502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FFFFFF"/>
                </a:solidFill>
                <a:latin typeface="+mj-lt"/>
              </a:rPr>
              <a:t>A typical adult stomach produces 1.5 </a:t>
            </a:r>
            <a:r>
              <a:rPr lang="en" sz="1600" dirty="0" err="1">
                <a:solidFill>
                  <a:srgbClr val="FFFFFF"/>
                </a:solidFill>
                <a:latin typeface="+mj-lt"/>
              </a:rPr>
              <a:t>litres</a:t>
            </a:r>
            <a:r>
              <a:rPr lang="en" sz="1600" dirty="0">
                <a:solidFill>
                  <a:srgbClr val="FFFFFF"/>
                </a:solidFill>
                <a:latin typeface="+mj-lt"/>
              </a:rPr>
              <a:t> of </a:t>
            </a:r>
            <a:r>
              <a:rPr lang="en-US" sz="1600" dirty="0" smtClean="0">
                <a:solidFill>
                  <a:srgbClr val="FFFFFF"/>
                </a:solidFill>
                <a:latin typeface="+mj-lt"/>
              </a:rPr>
              <a:t>hydrochloric </a:t>
            </a:r>
            <a:r>
              <a:rPr lang="en" sz="1600" dirty="0" smtClean="0">
                <a:solidFill>
                  <a:srgbClr val="FFFFFF"/>
                </a:solidFill>
                <a:latin typeface="+mj-lt"/>
              </a:rPr>
              <a:t>acid </a:t>
            </a:r>
            <a:r>
              <a:rPr lang="en" sz="1600" dirty="0">
                <a:solidFill>
                  <a:srgbClr val="FFFFFF"/>
                </a:solidFill>
                <a:latin typeface="+mj-lt"/>
              </a:rPr>
              <a:t>per day!</a:t>
            </a:r>
            <a:endParaRPr sz="160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139" name="Google Shape;13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898" y="4718275"/>
            <a:ext cx="1061322" cy="42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11391" y="-1975"/>
            <a:ext cx="2893220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265500" y="86634"/>
            <a:ext cx="2416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+mj-lt"/>
                <a:ea typeface="Bernard MT Condensed" charset="0"/>
                <a:cs typeface="Bernard MT Condensed" charset="0"/>
              </a:rPr>
              <a:t>Question 5</a:t>
            </a:r>
            <a:endParaRPr lang="en-US" sz="3600" dirty="0">
              <a:solidFill>
                <a:schemeClr val="bg1"/>
              </a:solidFill>
              <a:latin typeface="+mj-lt"/>
              <a:ea typeface="Bernard MT Condensed" charset="0"/>
              <a:cs typeface="Bernard MT Condense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7DBD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E8A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146" name="Google Shape;146;p22"/>
          <p:cNvSpPr txBox="1">
            <a:spLocks noGrp="1"/>
          </p:cNvSpPr>
          <p:nvPr>
            <p:ph type="title"/>
          </p:nvPr>
        </p:nvSpPr>
        <p:spPr>
          <a:xfrm>
            <a:off x="275400" y="724200"/>
            <a:ext cx="4528612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lt1"/>
                </a:solidFill>
                <a:latin typeface="+mj-lt"/>
              </a:rPr>
              <a:t>Which organ is NOT part of the digestive system?</a:t>
            </a:r>
            <a:endParaRPr sz="1600" b="1" dirty="0">
              <a:solidFill>
                <a:schemeClr val="lt1"/>
              </a:solidFill>
              <a:latin typeface="+mj-lt"/>
            </a:endParaRPr>
          </a:p>
        </p:txBody>
      </p:sp>
      <p:sp>
        <p:nvSpPr>
          <p:cNvPr id="147" name="Google Shape;147;p22"/>
          <p:cNvSpPr/>
          <p:nvPr/>
        </p:nvSpPr>
        <p:spPr>
          <a:xfrm>
            <a:off x="379500" y="2102550"/>
            <a:ext cx="1295700" cy="371400"/>
          </a:xfrm>
          <a:prstGeom prst="roundRect">
            <a:avLst>
              <a:gd name="adj" fmla="val 16667"/>
            </a:avLst>
          </a:prstGeom>
          <a:solidFill>
            <a:srgbClr val="93C4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148" name="Google Shape;148;p22"/>
          <p:cNvSpPr txBox="1"/>
          <p:nvPr/>
        </p:nvSpPr>
        <p:spPr>
          <a:xfrm>
            <a:off x="379500" y="1611779"/>
            <a:ext cx="3837000" cy="9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lphaUcPeriod"/>
            </a:pPr>
            <a:r>
              <a:rPr lang="en" sz="1600" dirty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Stomach</a:t>
            </a:r>
            <a:endParaRPr sz="1600" dirty="0">
              <a:solidFill>
                <a:srgbClr val="FFFFFF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lphaUcPeriod"/>
            </a:pPr>
            <a:r>
              <a:rPr lang="en" sz="1600" dirty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Kidney</a:t>
            </a:r>
            <a:endParaRPr sz="1600" dirty="0">
              <a:solidFill>
                <a:srgbClr val="FFFFFF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lphaUcPeriod"/>
            </a:pPr>
            <a:r>
              <a:rPr lang="en-US" sz="1600" dirty="0" smtClean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Rectum</a:t>
            </a:r>
            <a:endParaRPr sz="1600" dirty="0">
              <a:solidFill>
                <a:srgbClr val="FFFFFF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4826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+mj-lt"/>
              <a:buAutoNum type="alphaUcPeriod"/>
            </a:pPr>
            <a:r>
              <a:rPr lang="en" sz="1600" dirty="0" smtClean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Gall</a:t>
            </a:r>
            <a:r>
              <a:rPr lang="en-US" sz="1600" dirty="0" smtClean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 </a:t>
            </a:r>
            <a:r>
              <a:rPr lang="en" sz="1600" dirty="0" smtClean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bladder</a:t>
            </a:r>
            <a:endParaRPr sz="1600" dirty="0">
              <a:solidFill>
                <a:srgbClr val="FFFFFF"/>
              </a:solidFill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149" name="Google Shape;149;p22"/>
          <p:cNvSpPr txBox="1">
            <a:spLocks noGrp="1"/>
          </p:cNvSpPr>
          <p:nvPr>
            <p:ph type="title"/>
          </p:nvPr>
        </p:nvSpPr>
        <p:spPr>
          <a:xfrm>
            <a:off x="379499" y="3843750"/>
            <a:ext cx="4588285" cy="86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FFFFFF"/>
                </a:solidFill>
                <a:latin typeface="+mj-lt"/>
              </a:rPr>
              <a:t>Kidneys are part of the urinary </a:t>
            </a:r>
            <a:r>
              <a:rPr lang="en" sz="1600" dirty="0" smtClean="0">
                <a:solidFill>
                  <a:srgbClr val="FFFFFF"/>
                </a:solidFill>
                <a:latin typeface="+mj-lt"/>
              </a:rPr>
              <a:t>system, </a:t>
            </a:r>
            <a:r>
              <a:rPr lang="en-US" sz="1600" dirty="0" smtClean="0">
                <a:solidFill>
                  <a:srgbClr val="FFFFFF"/>
                </a:solidFill>
                <a:latin typeface="+mj-lt"/>
              </a:rPr>
              <a:t>and remove waste products from your bloodstream. We excrete these waste products as urine (pee)</a:t>
            </a:r>
            <a:endParaRPr sz="160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150" name="Google Shape;15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898" y="4718275"/>
            <a:ext cx="1061322" cy="42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11391" y="-1975"/>
            <a:ext cx="2893220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265500" y="86634"/>
            <a:ext cx="2416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+mj-lt"/>
                <a:ea typeface="Bernard MT Condensed" charset="0"/>
                <a:cs typeface="Bernard MT Condensed" charset="0"/>
              </a:rPr>
              <a:t>Question 6</a:t>
            </a:r>
            <a:endParaRPr lang="en-US" sz="3600" dirty="0">
              <a:solidFill>
                <a:schemeClr val="bg1"/>
              </a:solidFill>
              <a:latin typeface="+mj-lt"/>
              <a:ea typeface="Bernard MT Condensed" charset="0"/>
              <a:cs typeface="Bernard MT Condense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7DBD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E8A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157" name="Google Shape;157;p23"/>
          <p:cNvSpPr txBox="1">
            <a:spLocks noGrp="1"/>
          </p:cNvSpPr>
          <p:nvPr>
            <p:ph type="title"/>
          </p:nvPr>
        </p:nvSpPr>
        <p:spPr>
          <a:xfrm>
            <a:off x="275400" y="724200"/>
            <a:ext cx="4045200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lt1"/>
                </a:solidFill>
                <a:latin typeface="+mj-lt"/>
              </a:rPr>
              <a:t>Which statement about Villi is false?</a:t>
            </a:r>
            <a:endParaRPr sz="1600" b="1" dirty="0">
              <a:solidFill>
                <a:schemeClr val="lt1"/>
              </a:solidFill>
              <a:latin typeface="+mj-lt"/>
            </a:endParaRPr>
          </a:p>
        </p:txBody>
      </p:sp>
      <p:sp>
        <p:nvSpPr>
          <p:cNvPr id="158" name="Google Shape;158;p23"/>
          <p:cNvSpPr/>
          <p:nvPr/>
        </p:nvSpPr>
        <p:spPr>
          <a:xfrm>
            <a:off x="379499" y="1789200"/>
            <a:ext cx="4342626" cy="371400"/>
          </a:xfrm>
          <a:prstGeom prst="roundRect">
            <a:avLst>
              <a:gd name="adj" fmla="val 16667"/>
            </a:avLst>
          </a:prstGeom>
          <a:solidFill>
            <a:srgbClr val="93C4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pic>
        <p:nvPicPr>
          <p:cNvPr id="161" name="Google Shape;16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898" y="4718275"/>
            <a:ext cx="1061322" cy="42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11391" y="-1975"/>
            <a:ext cx="2893220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265500" y="86634"/>
            <a:ext cx="2416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+mj-lt"/>
                <a:ea typeface="Bernard MT Condensed" charset="0"/>
                <a:cs typeface="Bernard MT Condensed" charset="0"/>
              </a:rPr>
              <a:t>Question 7</a:t>
            </a:r>
            <a:endParaRPr lang="en-US" sz="3600" dirty="0">
              <a:solidFill>
                <a:schemeClr val="bg1"/>
              </a:solidFill>
              <a:latin typeface="+mj-lt"/>
              <a:ea typeface="Bernard MT Condensed" charset="0"/>
              <a:cs typeface="Bernard MT Condensed" charset="0"/>
            </a:endParaRPr>
          </a:p>
        </p:txBody>
      </p:sp>
      <p:sp>
        <p:nvSpPr>
          <p:cNvPr id="11" name="Google Shape;159;p23"/>
          <p:cNvSpPr txBox="1"/>
          <p:nvPr/>
        </p:nvSpPr>
        <p:spPr>
          <a:xfrm>
            <a:off x="379499" y="1693664"/>
            <a:ext cx="4683819" cy="9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lphaUcPeriod"/>
            </a:pPr>
            <a:r>
              <a:rPr lang="en" sz="1600" dirty="0" smtClean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Villi</a:t>
            </a:r>
            <a:r>
              <a:rPr lang="en-US" sz="1600" dirty="0" smtClean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 line the walls of the large intestines</a:t>
            </a:r>
            <a:endParaRPr lang="en-US" sz="1600" dirty="0">
              <a:solidFill>
                <a:srgbClr val="FFFFFF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lphaUcPeriod"/>
            </a:pPr>
            <a:r>
              <a:rPr lang="en-US" sz="1600" dirty="0" smtClean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Villi increase surface area </a:t>
            </a:r>
          </a:p>
          <a:p>
            <a:pPr marL="4826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+mj-lt"/>
              <a:buAutoNum type="alphaUcPeriod"/>
            </a:pPr>
            <a:r>
              <a:rPr lang="en-US" sz="1600" dirty="0" smtClean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Villi allow for the absorption </a:t>
            </a:r>
            <a:r>
              <a:rPr lang="en-US" sz="1600" dirty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of </a:t>
            </a:r>
            <a:r>
              <a:rPr lang="en-US" sz="1600" dirty="0" smtClean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broken down food </a:t>
            </a:r>
            <a:r>
              <a:rPr lang="en-US" sz="1600" dirty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into the </a:t>
            </a:r>
            <a:r>
              <a:rPr lang="en-US" sz="1600" dirty="0" smtClean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bloodstream</a:t>
            </a:r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lphaUcPeriod"/>
            </a:pPr>
            <a:r>
              <a:rPr lang="en-US" sz="1600" dirty="0" smtClean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Villi are finger-like projections along the walls of the small intestine.</a:t>
            </a:r>
          </a:p>
          <a:p>
            <a:pPr marL="457200" indent="-317500">
              <a:lnSpc>
                <a:spcPct val="150000"/>
              </a:lnSpc>
              <a:buClr>
                <a:srgbClr val="FFFFFF"/>
              </a:buClr>
              <a:buSzPts val="1400"/>
              <a:buFont typeface="Roboto"/>
              <a:buAutoNum type="alphaUcPeriod"/>
            </a:pPr>
            <a:endParaRPr lang="en-US" sz="1600" dirty="0">
              <a:solidFill>
                <a:srgbClr val="FFFFFF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lphaUcPeriod"/>
            </a:pPr>
            <a:endParaRPr sz="1600" dirty="0">
              <a:solidFill>
                <a:srgbClr val="FFFFFF"/>
              </a:solidFill>
              <a:latin typeface="+mj-lt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405</Words>
  <Application>Microsoft Macintosh PowerPoint</Application>
  <PresentationFormat>On-screen Show (16:9)</PresentationFormat>
  <Paragraphs>73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Bernard MT Condensed</vt:lpstr>
      <vt:lpstr>Roboto</vt:lpstr>
      <vt:lpstr>Arial</vt:lpstr>
      <vt:lpstr>Material</vt:lpstr>
      <vt:lpstr>Digestive System Quiz</vt:lpstr>
      <vt:lpstr>Digestive System</vt:lpstr>
      <vt:lpstr>Which of the following is NOT found inside of the stomach?</vt:lpstr>
      <vt:lpstr>In which organ does peristalsis occur?</vt:lpstr>
      <vt:lpstr>Which of the following chemical secretions breaks down fats into fatty acids and glycerol?</vt:lpstr>
      <vt:lpstr>Bacteria in your gut make you …</vt:lpstr>
      <vt:lpstr>Acid in your stomach activates enzymes that start digestion. What else does it do?</vt:lpstr>
      <vt:lpstr>Which organ is NOT part of the digestive system?</vt:lpstr>
      <vt:lpstr>Which statement about Villi is false?</vt:lpstr>
      <vt:lpstr>Which organ is not part of the Gastro-Intestinal Tract (alimentary canal)</vt:lpstr>
      <vt:lpstr>The first section of small intestine is actually…</vt:lpstr>
      <vt:lpstr>Bile is produced in the…</vt:lpstr>
    </vt:vector>
  </TitlesOfParts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Digestive System Quiz</dc:title>
  <cp:lastModifiedBy>Rosanne Blundell</cp:lastModifiedBy>
  <cp:revision>19</cp:revision>
  <cp:lastPrinted>2018-08-17T11:41:18Z</cp:lastPrinted>
  <dcterms:modified xsi:type="dcterms:W3CDTF">2018-08-21T11:39:33Z</dcterms:modified>
</cp:coreProperties>
</file>