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2"/>
    <p:restoredTop sz="94626"/>
  </p:normalViewPr>
  <p:slideViewPr>
    <p:cSldViewPr snapToGrid="0">
      <p:cViewPr varScale="1">
        <p:scale>
          <a:sx n="161" d="100"/>
          <a:sy n="161" d="100"/>
        </p:scale>
        <p:origin x="36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9f94894ca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9f94894ca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9f94894c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9f94894c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9f94894ca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9f94894ca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bf358f0b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bf358f0b_0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9f94894c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9f94894c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9f94894c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9f94894c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9f94894c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9f94894c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9f94894c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9f94894c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9f94894ca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9f94894ca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f94894ca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9f94894ca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9f94894c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9f94894c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3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_4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curiscope.com/pages/science-lesson-plans-human-body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 amt="50000"/>
          </a:blip>
          <a:srcRect l="3218" r="3227"/>
          <a:stretch/>
        </p:blipFill>
        <p:spPr>
          <a:xfrm>
            <a:off x="0" y="-10575"/>
            <a:ext cx="9144003" cy="515407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ctrTitle"/>
          </p:nvPr>
        </p:nvSpPr>
        <p:spPr>
          <a:xfrm>
            <a:off x="1837575" y="1617785"/>
            <a:ext cx="5445900" cy="11377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Skeletal System Quiz</a:t>
            </a:r>
            <a:endParaRPr dirty="0">
              <a:latin typeface="+mj-lt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5159" y="4425524"/>
            <a:ext cx="1773677" cy="707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3;p16"/>
          <p:cNvSpPr/>
          <p:nvPr/>
        </p:nvSpPr>
        <p:spPr>
          <a:xfrm>
            <a:off x="1173892" y="2755557"/>
            <a:ext cx="6663631" cy="1790325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A note to teachers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This resource is recommended for use in two ways:</a:t>
            </a:r>
          </a:p>
          <a:p>
            <a:pPr marL="342900" indent="-342900">
              <a:buFont typeface="Arial"/>
              <a:buAutoNum type="arabicPeriod"/>
            </a:pPr>
            <a:r>
              <a:rPr lang="en-US" dirty="0">
                <a:latin typeface="+mj-lt"/>
              </a:rPr>
              <a:t>As the answer scheme to the Digestive System Challenge cards. Using the challenge cards, students discover the answers to each question as they are using the </a:t>
            </a:r>
            <a:r>
              <a:rPr lang="en-US" dirty="0" err="1">
                <a:latin typeface="+mj-lt"/>
              </a:rPr>
              <a:t>Virtuali</a:t>
            </a:r>
            <a:r>
              <a:rPr lang="en-US" dirty="0">
                <a:latin typeface="+mj-lt"/>
              </a:rPr>
              <a:t>-Tee app. Downloads are available in the teacher resources repository </a:t>
            </a:r>
            <a:r>
              <a:rPr lang="en-GB" u="sng" dirty="0">
                <a:solidFill>
                  <a:schemeClr val="bg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https://www.curiscope.com/pages/science-lesson-plans-human-body</a:t>
            </a:r>
            <a:endParaRPr lang="en-GB" u="sng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/>
              <a:buAutoNum type="arabicPeriod"/>
            </a:pPr>
            <a:r>
              <a:rPr lang="en-US" dirty="0">
                <a:latin typeface="+mj-lt"/>
              </a:rPr>
              <a:t>As a group quiz after using the </a:t>
            </a:r>
            <a:r>
              <a:rPr lang="en-US" dirty="0" err="1">
                <a:latin typeface="+mj-lt"/>
              </a:rPr>
              <a:t>Virtuali</a:t>
            </a:r>
            <a:r>
              <a:rPr lang="en-US" dirty="0">
                <a:latin typeface="+mj-lt"/>
              </a:rPr>
              <a:t>-Tee app.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ADA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White blood cells are able to ...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701406" y="2664620"/>
            <a:ext cx="20565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566056" y="1789200"/>
            <a:ext cx="3650443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Change colour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Carry oxygen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Defend the body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Carry instructions to organs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379500" y="3921735"/>
            <a:ext cx="33606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Pus contains dead white blood cells, fallen heroes in the battle to protect your body.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 rotWithShape="1">
          <a:blip r:embed="rId4">
            <a:alphaModFix/>
          </a:blip>
          <a:srcRect l="9370" r="9362"/>
          <a:stretch/>
        </p:blipFill>
        <p:spPr>
          <a:xfrm>
            <a:off x="4572000" y="0"/>
            <a:ext cx="4571995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5500" y="8663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Question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ADA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275400" y="724199"/>
            <a:ext cx="4045200" cy="10630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1600" b="1" dirty="0">
                <a:solidFill>
                  <a:schemeClr val="bg1"/>
                </a:solidFill>
                <a:latin typeface="+mj-lt"/>
              </a:rPr>
              <a:t>On the </a:t>
            </a:r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Virtuali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-Tee app, cartilage can be observed</a:t>
            </a:r>
            <a:r>
              <a:rPr lang="mr-IN" sz="1600" b="1" dirty="0">
                <a:solidFill>
                  <a:schemeClr val="bg1"/>
                </a:solidFill>
                <a:latin typeface="+mj-lt"/>
              </a:rPr>
              <a:t>…</a:t>
            </a:r>
            <a:endParaRPr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343274" y="2218665"/>
            <a:ext cx="2298325" cy="311103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196090" y="1719615"/>
            <a:ext cx="39411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Connecting muscle to bones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At the end of the ribs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Joining bones to bones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In the circulatory system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110532" y="3529849"/>
            <a:ext cx="4210069" cy="11864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>
              <a:lnSpc>
                <a:spcPct val="115000"/>
              </a:lnSpc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Cartilage is an important structural component of the body. It is a firm tissue but is softer and much more flexible than bone.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 rotWithShape="1">
          <a:blip r:embed="rId4">
            <a:alphaModFix/>
          </a:blip>
          <a:srcRect l="30702" r="10038"/>
          <a:stretch/>
        </p:blipFill>
        <p:spPr>
          <a:xfrm>
            <a:off x="4572000" y="0"/>
            <a:ext cx="4572000" cy="51435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5500" y="8663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Question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ADA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You can </a:t>
            </a:r>
            <a:r>
              <a:rPr lang="en-US" sz="1600" b="1" dirty="0">
                <a:solidFill>
                  <a:schemeClr val="lt1"/>
                </a:solidFill>
                <a:latin typeface="+mj-lt"/>
              </a:rPr>
              <a:t>improve the health of your </a:t>
            </a:r>
            <a:r>
              <a:rPr lang="en" sz="1600" b="1" dirty="0">
                <a:solidFill>
                  <a:schemeClr val="lt1"/>
                </a:solidFill>
                <a:latin typeface="+mj-lt"/>
              </a:rPr>
              <a:t>bones through …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91" name="Google Shape;191;p26"/>
          <p:cNvSpPr/>
          <p:nvPr/>
        </p:nvSpPr>
        <p:spPr>
          <a:xfrm>
            <a:off x="450577" y="2996100"/>
            <a:ext cx="20475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379499" y="1789200"/>
            <a:ext cx="4047357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Eating foods that are high in calcium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Exercise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Taking vitamin D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All of the above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379500" y="3813101"/>
            <a:ext cx="4047357" cy="93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+mj-lt"/>
              </a:rPr>
              <a:t>It's always a good idea to think and read about your health, but it is best to be active throughout your life. 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 rotWithShape="1">
          <a:blip r:embed="rId4">
            <a:alphaModFix/>
          </a:blip>
          <a:srcRect l="2262" r="2262"/>
          <a:stretch/>
        </p:blipFill>
        <p:spPr>
          <a:xfrm>
            <a:off x="4572000" y="0"/>
            <a:ext cx="457200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5500" y="8663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Question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t="21875" b="21875"/>
          <a:stretch/>
        </p:blipFill>
        <p:spPr>
          <a:xfrm>
            <a:off x="1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0" y="2574400"/>
            <a:ext cx="4568400" cy="17145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9999"/>
                </a:solidFill>
                <a:latin typeface="+mj-lt"/>
              </a:rPr>
              <a:t>Skeletal System</a:t>
            </a:r>
            <a:endParaRPr dirty="0">
              <a:solidFill>
                <a:srgbClr val="999999"/>
              </a:solidFill>
              <a:latin typeface="+mj-lt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ADA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+mj-lt"/>
              </a:rPr>
              <a:t>We need a skeleton for</a:t>
            </a:r>
            <a:r>
              <a:rPr lang="mr-IN" sz="1600" b="1" dirty="0">
                <a:solidFill>
                  <a:schemeClr val="lt1"/>
                </a:solidFill>
                <a:latin typeface="+mj-lt"/>
              </a:rPr>
              <a:t>…</a:t>
            </a:r>
            <a:r>
              <a:rPr lang="en-US" sz="1600" b="1" dirty="0">
                <a:solidFill>
                  <a:schemeClr val="lt1"/>
                </a:solidFill>
                <a:latin typeface="+mj-lt"/>
              </a:rPr>
              <a:t>.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520763" y="2996100"/>
            <a:ext cx="1885265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79499" y="1789200"/>
            <a:ext cx="3837001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Protection</a:t>
            </a: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Support</a:t>
            </a: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Movement</a:t>
            </a: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All of the above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1391" y="-1975"/>
            <a:ext cx="289322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65500" y="8663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Question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ADA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Which of the following is NOT an organ?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520176" y="1919828"/>
            <a:ext cx="10614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508000" y="1789200"/>
            <a:ext cx="37085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Cells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Lungs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Bones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Heart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79500" y="3863679"/>
            <a:ext cx="3941100" cy="8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Bones are organs too!</a:t>
            </a:r>
            <a:endParaRPr sz="1600" dirty="0">
              <a:solidFill>
                <a:srgbClr val="FFFFFF"/>
              </a:solidFill>
              <a:latin typeface="+mj-l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Cells make up every organ in our body but are not organs in themselves, they are the building blocks.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4">
            <a:alphaModFix/>
          </a:blip>
          <a:srcRect l="25000" r="25000"/>
          <a:stretch/>
        </p:blipFill>
        <p:spPr>
          <a:xfrm>
            <a:off x="4572000" y="0"/>
            <a:ext cx="4572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5500" y="8663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Question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ADA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Bones are made of…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379500" y="2154642"/>
            <a:ext cx="32427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379500" y="1321194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steel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carbon </a:t>
            </a:r>
            <a:r>
              <a:rPr lang="en" sz="1600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fibre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collagen and calcium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hardened muscles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0" y="3660476"/>
            <a:ext cx="4562104" cy="10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Collagen adds flexibility to the calcium, which forms the firm framework of the bone.  Together they can handle great strain while still being able to flex. </a:t>
            </a:r>
            <a:endParaRPr sz="1600" dirty="0">
              <a:solidFill>
                <a:srgbClr val="FFFFFF"/>
              </a:solidFill>
              <a:latin typeface="+mj-l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Carbon </a:t>
            </a:r>
            <a:r>
              <a:rPr lang="en" sz="1600" dirty="0" err="1">
                <a:solidFill>
                  <a:srgbClr val="FFFFFF"/>
                </a:solidFill>
                <a:latin typeface="+mj-lt"/>
              </a:rPr>
              <a:t>fibre</a:t>
            </a:r>
            <a:r>
              <a:rPr lang="en" sz="1600" dirty="0">
                <a:solidFill>
                  <a:srgbClr val="FFFFFF"/>
                </a:solidFill>
                <a:latin typeface="+mj-lt"/>
              </a:rPr>
              <a:t> is often used for prosthetic running blades.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4">
            <a:alphaModFix/>
          </a:blip>
          <a:srcRect l="31022" r="22101"/>
          <a:stretch/>
        </p:blipFill>
        <p:spPr>
          <a:xfrm>
            <a:off x="4572000" y="0"/>
            <a:ext cx="4571996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5500" y="8663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Question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ADA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200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Astronauts can come back to earth with …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642312" y="2640525"/>
            <a:ext cx="18300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537029" y="1789200"/>
            <a:ext cx="367947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More teeth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Denser bones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Lighter bones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 heavy heart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79500" y="3529850"/>
            <a:ext cx="33606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Weightlessness has many strange effects on the body.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 rotWithShape="1">
          <a:blip r:embed="rId4">
            <a:alphaModFix/>
          </a:blip>
          <a:srcRect l="25000" r="25000"/>
          <a:stretch/>
        </p:blipFill>
        <p:spPr>
          <a:xfrm>
            <a:off x="4572000" y="0"/>
            <a:ext cx="4571995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5500" y="8663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Question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ADA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Which of the following can have stronger than average bones?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520763" y="2614488"/>
            <a:ext cx="14226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537029" y="1789200"/>
            <a:ext cx="367947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Astronauts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Animators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Athletes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Art teachers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79500" y="3529850"/>
            <a:ext cx="3360600" cy="4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Perhaps your </a:t>
            </a:r>
            <a:r>
              <a:rPr lang="en" sz="1600" dirty="0" err="1">
                <a:solidFill>
                  <a:srgbClr val="FFFFFF"/>
                </a:solidFill>
                <a:latin typeface="+mj-lt"/>
              </a:rPr>
              <a:t>gy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m</a:t>
            </a:r>
            <a:r>
              <a:rPr lang="en" sz="1600" dirty="0">
                <a:solidFill>
                  <a:srgbClr val="FFFFFF"/>
                </a:solidFill>
                <a:latin typeface="+mj-lt"/>
              </a:rPr>
              <a:t> teacher too!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 l="26564" r="26559"/>
          <a:stretch/>
        </p:blipFill>
        <p:spPr>
          <a:xfrm>
            <a:off x="4572000" y="0"/>
            <a:ext cx="4571996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5500" y="8663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Question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ADA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+mj-lt"/>
              </a:rPr>
              <a:t>Collagen is</a:t>
            </a:r>
            <a:r>
              <a:rPr lang="mr-IN" sz="1600" b="1" dirty="0">
                <a:solidFill>
                  <a:schemeClr val="lt1"/>
                </a:solidFill>
                <a:latin typeface="+mj-lt"/>
              </a:rPr>
              <a:t>…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504440" y="3410109"/>
            <a:ext cx="1938165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379500" y="1789200"/>
            <a:ext cx="38370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 protein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Found in bones, teeth and hair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Made up of calcium and other minerals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All of the above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1391" y="-1975"/>
            <a:ext cx="289322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5500" y="8663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Question 6</a:t>
            </a:r>
          </a:p>
        </p:txBody>
      </p:sp>
      <p:sp>
        <p:nvSpPr>
          <p:cNvPr id="12" name="Google Shape;146;p22"/>
          <p:cNvSpPr txBox="1">
            <a:spLocks/>
          </p:cNvSpPr>
          <p:nvPr/>
        </p:nvSpPr>
        <p:spPr>
          <a:xfrm>
            <a:off x="275400" y="3914642"/>
            <a:ext cx="40452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l"/>
            <a:r>
              <a:rPr lang="en-US" sz="1600" dirty="0">
                <a:solidFill>
                  <a:schemeClr val="lt1"/>
                </a:solidFill>
                <a:latin typeface="+mj-lt"/>
              </a:rPr>
              <a:t>99% of the body’s calcium is found in bones and teeth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AAD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-9900" y="-1975"/>
            <a:ext cx="9144000" cy="5143500"/>
          </a:xfrm>
          <a:prstGeom prst="rect">
            <a:avLst/>
          </a:prstGeom>
          <a:solidFill>
            <a:srgbClr val="ADAA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275400" y="724200"/>
            <a:ext cx="4045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+mj-lt"/>
              </a:rPr>
              <a:t>What is marrow responsible </a:t>
            </a:r>
            <a:r>
              <a:rPr lang="en" sz="1600" b="1" dirty="0" err="1">
                <a:solidFill>
                  <a:schemeClr val="lt1"/>
                </a:solidFill>
                <a:latin typeface="+mj-lt"/>
              </a:rPr>
              <a:t>fo</a:t>
            </a:r>
            <a:r>
              <a:rPr lang="en-US" sz="1600" b="1" dirty="0">
                <a:solidFill>
                  <a:schemeClr val="lt1"/>
                </a:solidFill>
                <a:latin typeface="+mj-lt"/>
              </a:rPr>
              <a:t>r?</a:t>
            </a:r>
            <a:endParaRPr sz="16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58" name="Google Shape;158;p23"/>
          <p:cNvSpPr/>
          <p:nvPr/>
        </p:nvSpPr>
        <p:spPr>
          <a:xfrm>
            <a:off x="608100" y="1846566"/>
            <a:ext cx="3712500" cy="371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508000" y="1381684"/>
            <a:ext cx="3903226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+mj-lt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Storing oxygen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Producing red and white blood cells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Filling in the gaps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lphaUcPeriod"/>
            </a:pPr>
            <a:r>
              <a:rPr lang="en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Filtering your blood</a:t>
            </a:r>
            <a:endParaRPr sz="1600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145143" y="3788228"/>
            <a:ext cx="4175457" cy="10837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" sz="1600" dirty="0">
                <a:solidFill>
                  <a:srgbClr val="FFFFFF"/>
                </a:solidFill>
                <a:latin typeface="+mj-lt"/>
              </a:rPr>
              <a:t>Marrow is soft and spongy and works day and night to renew your red and white blood cells.</a:t>
            </a:r>
            <a:br>
              <a:rPr lang="en-US" sz="1600" dirty="0">
                <a:solidFill>
                  <a:srgbClr val="FFFFFF"/>
                </a:solidFill>
                <a:latin typeface="+mj-lt"/>
              </a:rPr>
            </a:br>
            <a:r>
              <a:rPr lang="en-US" sz="1600" dirty="0">
                <a:solidFill>
                  <a:srgbClr val="FFFFFF"/>
                </a:solidFill>
                <a:latin typeface="+mj-lt"/>
              </a:rPr>
              <a:t>To be fair, marrow does share its name with a vegetable (overgrown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courgettes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aka zucchini).</a:t>
            </a:r>
            <a:endParaRPr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98" y="4718275"/>
            <a:ext cx="1061322" cy="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 rotWithShape="1">
          <a:blip r:embed="rId4">
            <a:alphaModFix/>
          </a:blip>
          <a:srcRect l="47086" t="-880" r="6037" b="880"/>
          <a:stretch/>
        </p:blipFill>
        <p:spPr>
          <a:xfrm>
            <a:off x="4572000" y="0"/>
            <a:ext cx="4571996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5500" y="8663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  <a:ea typeface="Bernard MT Condensed" charset="0"/>
                <a:cs typeface="Bernard MT Condensed" charset="0"/>
              </a:rPr>
              <a:t>Question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485</Words>
  <Application>Microsoft Macintosh PowerPoint</Application>
  <PresentationFormat>On-screen Show (16:9)</PresentationFormat>
  <Paragraphs>77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Roboto</vt:lpstr>
      <vt:lpstr>Material</vt:lpstr>
      <vt:lpstr>Skeletal System Quiz</vt:lpstr>
      <vt:lpstr>Skeletal System</vt:lpstr>
      <vt:lpstr>We need a skeleton for….</vt:lpstr>
      <vt:lpstr>Which of the following is NOT an organ?</vt:lpstr>
      <vt:lpstr>Bones are made of…</vt:lpstr>
      <vt:lpstr>Astronauts can come back to earth with …</vt:lpstr>
      <vt:lpstr>Which of the following can have stronger than average bones?</vt:lpstr>
      <vt:lpstr>Collagen is…</vt:lpstr>
      <vt:lpstr>What is marrow responsible for?</vt:lpstr>
      <vt:lpstr>White blood cells are able to ...</vt:lpstr>
      <vt:lpstr>On the Virtuali-Tee app, cartilage can be observed…</vt:lpstr>
      <vt:lpstr>You can improve the health of your bones through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System Quiz</dc:title>
  <cp:lastModifiedBy>Edward Barton</cp:lastModifiedBy>
  <cp:revision>17</cp:revision>
  <dcterms:modified xsi:type="dcterms:W3CDTF">2020-03-25T15:55:33Z</dcterms:modified>
</cp:coreProperties>
</file>