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28"/>
    <p:restoredTop sz="94640"/>
  </p:normalViewPr>
  <p:slideViewPr>
    <p:cSldViewPr snapToGrid="0">
      <p:cViewPr varScale="1">
        <p:scale>
          <a:sx n="205" d="100"/>
          <a:sy n="205" d="100"/>
        </p:scale>
        <p:origin x="43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9f9488ac3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9f9488ac3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9f9488ac3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9f9488ac3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9f9488ac3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9f9488ac3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7bf358f0b_0_9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7bf358f0b_0_9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9f94862ae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9f94862ae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9f9488ac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9f9488ac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9f9488ac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9f9488ac3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9f9488ac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9f9488ac3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9f9488ac3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9f9488ac3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9f9488ac3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9f9488ac3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9f9488ac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9f9488ac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3">
    <p:bg>
      <p:bgPr>
        <a:solidFill>
          <a:srgbClr val="FFFFFF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rgbClr val="21212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_4">
    <p:bg>
      <p:bgPr>
        <a:solidFill>
          <a:srgbClr val="FFFFFF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ctrTitle"/>
          </p:nvPr>
        </p:nvSpPr>
        <p:spPr>
          <a:xfrm>
            <a:off x="1837575" y="1251525"/>
            <a:ext cx="5445900" cy="2640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drive.google.com/drive/folders/17N-hPZnEAdBwevuxAYoTi-yasNatYQM9?usp=sharing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8A4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 amt="50000"/>
          </a:blip>
          <a:srcRect l="3218" r="3227"/>
          <a:stretch/>
        </p:blipFill>
        <p:spPr>
          <a:xfrm>
            <a:off x="0" y="-10575"/>
            <a:ext cx="9144003" cy="515407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ctrTitle"/>
          </p:nvPr>
        </p:nvSpPr>
        <p:spPr>
          <a:xfrm>
            <a:off x="1837575" y="691965"/>
            <a:ext cx="5445900" cy="26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Digestive System Quiz</a:t>
            </a:r>
            <a:endParaRPr dirty="0">
              <a:latin typeface="+mj-lt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5159" y="4425524"/>
            <a:ext cx="1773677" cy="7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3;p16"/>
          <p:cNvSpPr/>
          <p:nvPr/>
        </p:nvSpPr>
        <p:spPr>
          <a:xfrm>
            <a:off x="1173892" y="2755557"/>
            <a:ext cx="6663631" cy="1790325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A note to teachers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j-lt"/>
              </a:rPr>
              <a:t>This resource is recommended for use in two ways:</a:t>
            </a:r>
          </a:p>
          <a:p>
            <a:pPr marL="342900" indent="-342900">
              <a:buFont typeface="Arial"/>
              <a:buAutoNum type="arabicPeriod"/>
            </a:pPr>
            <a:r>
              <a:rPr lang="en-US" dirty="0">
                <a:latin typeface="+mj-lt"/>
              </a:rPr>
              <a:t>As the answer scheme to the Digestive System Challenge cards. Using the challenge cards, students discover the answers to each question as they are using the </a:t>
            </a:r>
            <a:r>
              <a:rPr lang="en-US" dirty="0" err="1">
                <a:latin typeface="+mj-lt"/>
              </a:rPr>
              <a:t>Virtuali</a:t>
            </a:r>
            <a:r>
              <a:rPr lang="en-US" dirty="0">
                <a:latin typeface="+mj-lt"/>
              </a:rPr>
              <a:t>-Tee app. Downloads are available in the teacher resources repository </a:t>
            </a:r>
            <a:r>
              <a:rPr lang="en-GB" u="sng" dirty="0">
                <a:solidFill>
                  <a:srgbClr val="00FFFF"/>
                </a:solidFill>
                <a:hlinkClick r:id="rId5"/>
              </a:rPr>
              <a:t>https://drive.google.com/drive/folders/17N-hPZnEAdBwevuxAYoTi-yasNatYQM9?usp=sharing</a:t>
            </a:r>
            <a:endParaRPr lang="en-US" dirty="0">
              <a:latin typeface="+mj-lt"/>
            </a:endParaRPr>
          </a:p>
          <a:p>
            <a:pPr marL="342900" lvl="0" indent="-34290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dirty="0">
                <a:latin typeface="+mj-lt"/>
              </a:rPr>
              <a:t>As a group quiz after using the </a:t>
            </a:r>
            <a:r>
              <a:rPr lang="en-US" dirty="0" err="1">
                <a:latin typeface="+mj-lt"/>
              </a:rPr>
              <a:t>Virtuali</a:t>
            </a:r>
            <a:r>
              <a:rPr lang="en-US" dirty="0">
                <a:latin typeface="+mj-lt"/>
              </a:rPr>
              <a:t>-Tee app.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68" name="Google Shape;168;p24"/>
          <p:cNvSpPr txBox="1">
            <a:spLocks noGrp="1"/>
          </p:cNvSpPr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Peristalsis is responsible for …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69" name="Google Shape;169;p24"/>
          <p:cNvSpPr/>
          <p:nvPr/>
        </p:nvSpPr>
        <p:spPr>
          <a:xfrm>
            <a:off x="659418" y="2100375"/>
            <a:ext cx="28932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526491" y="161985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Blindness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Pushing food along the gut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Migraines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Nausea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71" name="Google Shape;171;p24"/>
          <p:cNvSpPr txBox="1">
            <a:spLocks noGrp="1"/>
          </p:cNvSpPr>
          <p:nvPr>
            <p:ph type="title"/>
          </p:nvPr>
        </p:nvSpPr>
        <p:spPr>
          <a:xfrm>
            <a:off x="379500" y="3529850"/>
            <a:ext cx="3360600" cy="62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+mj-lt"/>
              </a:rPr>
              <a:t>The sound of bubbles in your tummy is often peristalsis.</a:t>
            </a:r>
            <a:endParaRPr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79" name="Google Shape;179;p25"/>
          <p:cNvSpPr txBox="1">
            <a:spLocks noGrp="1"/>
          </p:cNvSpPr>
          <p:nvPr>
            <p:ph type="title"/>
          </p:nvPr>
        </p:nvSpPr>
        <p:spPr>
          <a:xfrm>
            <a:off x="275399" y="724200"/>
            <a:ext cx="4924398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The first section of small intestine is actually …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80" name="Google Shape;180;p25"/>
          <p:cNvSpPr/>
          <p:nvPr/>
        </p:nvSpPr>
        <p:spPr>
          <a:xfrm>
            <a:off x="584220" y="2020662"/>
            <a:ext cx="19026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520763" y="1527587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The mouth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The duodenum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The stomach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The semicolon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82" name="Google Shape;182;p25"/>
          <p:cNvSpPr txBox="1">
            <a:spLocks noGrp="1"/>
          </p:cNvSpPr>
          <p:nvPr>
            <p:ph type="title"/>
          </p:nvPr>
        </p:nvSpPr>
        <p:spPr>
          <a:xfrm>
            <a:off x="379500" y="3529850"/>
            <a:ext cx="3360600" cy="89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+mj-lt"/>
              </a:rPr>
              <a:t>The mashed up food that exits the stomach and enters the duodenum is known as chyme.</a:t>
            </a:r>
            <a:endParaRPr sz="16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90" name="Google Shape;190;p26"/>
          <p:cNvSpPr txBox="1">
            <a:spLocks noGrp="1"/>
          </p:cNvSpPr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Green bile is responsible for …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91" name="Google Shape;191;p26"/>
          <p:cNvSpPr/>
          <p:nvPr/>
        </p:nvSpPr>
        <p:spPr>
          <a:xfrm>
            <a:off x="520763" y="2450530"/>
            <a:ext cx="22467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92" name="Google Shape;192;p26"/>
          <p:cNvSpPr txBox="1"/>
          <p:nvPr/>
        </p:nvSpPr>
        <p:spPr>
          <a:xfrm>
            <a:off x="379500" y="1609265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The colour of your eyes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The colour of your skin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Breaking down fats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-US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Killing bacteria in your gut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/>
          </p:nvPr>
        </p:nvSpPr>
        <p:spPr>
          <a:xfrm>
            <a:off x="379500" y="3529850"/>
            <a:ext cx="33606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+mj-lt"/>
              </a:rPr>
              <a:t>Whilst bile is green, it has nothing to do with eye or skin colour.</a:t>
            </a:r>
            <a:endParaRPr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94" name="Google Shape;19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 rotWithShape="1">
          <a:blip r:embed="rId4">
            <a:alphaModFix/>
          </a:blip>
          <a:srcRect l="26564" r="26559"/>
          <a:stretch/>
        </p:blipFill>
        <p:spPr>
          <a:xfrm>
            <a:off x="4572000" y="0"/>
            <a:ext cx="4571996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672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10</a:t>
            </a:r>
            <a:endParaRPr lang="en-US" sz="3600" dirty="0">
              <a:solidFill>
                <a:schemeClr val="bg1"/>
              </a:solidFill>
              <a:latin typeface="+mj-lt"/>
              <a:ea typeface="Bernard MT Condensed" charset="0"/>
              <a:cs typeface="Bernard MT Condense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8A4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1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/>
          <p:nvPr/>
        </p:nvSpPr>
        <p:spPr>
          <a:xfrm>
            <a:off x="0" y="2574400"/>
            <a:ext cx="4568400" cy="17145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351600" y="2736850"/>
            <a:ext cx="3997500" cy="1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DE8A42"/>
                </a:solidFill>
                <a:latin typeface="+mj-lt"/>
              </a:rPr>
              <a:t>Digestive System</a:t>
            </a:r>
            <a:endParaRPr dirty="0">
              <a:solidFill>
                <a:srgbClr val="DE8A42"/>
              </a:solidFill>
              <a:latin typeface="+mj-lt"/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Which of the following do we get from our food?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92" name="Google Shape;92;p17"/>
          <p:cNvSpPr/>
          <p:nvPr/>
        </p:nvSpPr>
        <p:spPr>
          <a:xfrm>
            <a:off x="379499" y="2058387"/>
            <a:ext cx="1517539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600500" y="1559337"/>
            <a:ext cx="3615999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Power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Energy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Volts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Amps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379500" y="3529850"/>
            <a:ext cx="33606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+mj-lt"/>
              </a:rPr>
              <a:t>We measure the amount of energy in food as calories.</a:t>
            </a:r>
            <a:endParaRPr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4">
            <a:alphaModFix/>
          </a:blip>
          <a:srcRect t="12502" b="12495"/>
          <a:stretch/>
        </p:blipFill>
        <p:spPr>
          <a:xfrm>
            <a:off x="4572000" y="0"/>
            <a:ext cx="4572000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</a:t>
            </a:r>
            <a:r>
              <a:rPr lang="en-US" sz="3600" dirty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Before the stomach the food travels down </a:t>
            </a:r>
            <a:r>
              <a:rPr lang="en-US" sz="1600" b="1" dirty="0">
                <a:solidFill>
                  <a:schemeClr val="lt1"/>
                </a:solidFill>
                <a:latin typeface="+mj-lt"/>
              </a:rPr>
              <a:t>through</a:t>
            </a:r>
            <a:r>
              <a:rPr lang="en" sz="1600" b="1" dirty="0">
                <a:solidFill>
                  <a:schemeClr val="lt1"/>
                </a:solidFill>
                <a:latin typeface="+mj-lt"/>
              </a:rPr>
              <a:t> the …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03" name="Google Shape;103;p18"/>
          <p:cNvSpPr/>
          <p:nvPr/>
        </p:nvSpPr>
        <p:spPr>
          <a:xfrm>
            <a:off x="812208" y="1666669"/>
            <a:ext cx="16128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725100" y="1533216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 err="1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Oe</a:t>
            </a:r>
            <a:r>
              <a:rPr lang="en" sz="1600" dirty="0" err="1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sophagus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Duodenum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Arteries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Triceratops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379500" y="3529850"/>
            <a:ext cx="3360600" cy="88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+mj-lt"/>
              </a:rPr>
              <a:t>A process called peristalsis, which acts like a wave, pushes food down to the stomach.</a:t>
            </a:r>
            <a:endParaRPr sz="16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What do enzymes do?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14" name="Google Shape;114;p19"/>
          <p:cNvSpPr/>
          <p:nvPr/>
        </p:nvSpPr>
        <p:spPr>
          <a:xfrm>
            <a:off x="379499" y="2452125"/>
            <a:ext cx="3152137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15" name="Google Shape;115;p19"/>
          <p:cNvSpPr txBox="1"/>
          <p:nvPr/>
        </p:nvSpPr>
        <p:spPr>
          <a:xfrm>
            <a:off x="379500" y="1626366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Cool down hot food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Separate meat from vegetables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Help break down your food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Help you convert oxygen to water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title"/>
          </p:nvPr>
        </p:nvSpPr>
        <p:spPr>
          <a:xfrm>
            <a:off x="379500" y="3871044"/>
            <a:ext cx="33606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+mj-lt"/>
              </a:rPr>
              <a:t>Enzymes help kick off chemical reactions that break down the food that we eat.</a:t>
            </a:r>
            <a:endParaRPr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 rotWithShape="1">
          <a:blip r:embed="rId4">
            <a:alphaModFix/>
          </a:blip>
          <a:srcRect l="26564" r="26559"/>
          <a:stretch/>
        </p:blipFill>
        <p:spPr>
          <a:xfrm>
            <a:off x="4572000" y="0"/>
            <a:ext cx="4571996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/>
          <p:nvPr/>
        </p:nvSpPr>
        <p:spPr>
          <a:xfrm>
            <a:off x="-9900" y="-1975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275400" y="724200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Bacteria in your gut make you …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25" name="Google Shape;125;p20"/>
          <p:cNvSpPr/>
          <p:nvPr/>
        </p:nvSpPr>
        <p:spPr>
          <a:xfrm>
            <a:off x="379500" y="2469700"/>
            <a:ext cx="12141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26" name="Google Shape;126;p20"/>
          <p:cNvSpPr txBox="1"/>
          <p:nvPr/>
        </p:nvSpPr>
        <p:spPr>
          <a:xfrm>
            <a:off x="379500" y="1602913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Smarter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Taller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Fart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Laugh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379500" y="3529850"/>
            <a:ext cx="33606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+mj-lt"/>
              </a:rPr>
              <a:t>Though it is entirely possible that a fart will make you laugh!</a:t>
            </a:r>
            <a:endParaRPr sz="16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 rotWithShape="1">
          <a:blip r:embed="rId4">
            <a:alphaModFix/>
          </a:blip>
          <a:srcRect l="24374" r="24374"/>
          <a:stretch/>
        </p:blipFill>
        <p:spPr>
          <a:xfrm>
            <a:off x="4572000" y="0"/>
            <a:ext cx="4571995" cy="51435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275400" y="1092691"/>
            <a:ext cx="40452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Acid in your stomach activates enzymes that start digestion. </a:t>
            </a:r>
            <a:endParaRPr sz="1600" b="1" dirty="0">
              <a:solidFill>
                <a:schemeClr val="lt1"/>
              </a:solidFill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What else does it do?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36" name="Google Shape;136;p21"/>
          <p:cNvSpPr/>
          <p:nvPr/>
        </p:nvSpPr>
        <p:spPr>
          <a:xfrm>
            <a:off x="379499" y="2983089"/>
            <a:ext cx="1939157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379500" y="1789200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Keeps you hydrated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-US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Converts carbohydrates to sugars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Cools you down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Kills bacteria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79500" y="3529850"/>
            <a:ext cx="33606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+mj-lt"/>
              </a:rPr>
              <a:t>A typical adult stomach produces 1.5 litres of acid per day!</a:t>
            </a:r>
            <a:endParaRPr sz="16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275399" y="724200"/>
            <a:ext cx="5135991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Which organ is NOT part of the digestive system?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47" name="Google Shape;147;p22"/>
          <p:cNvSpPr/>
          <p:nvPr/>
        </p:nvSpPr>
        <p:spPr>
          <a:xfrm>
            <a:off x="631426" y="1987738"/>
            <a:ext cx="12957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482370" y="1533216"/>
            <a:ext cx="367059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Stomach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Kidney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-US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Rectum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Gall</a:t>
            </a:r>
            <a:r>
              <a:rPr lang="en-US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 </a:t>
            </a: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bladder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379499" y="3529850"/>
            <a:ext cx="4342625" cy="86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FFFF"/>
                </a:solidFill>
                <a:latin typeface="+mj-lt"/>
              </a:rPr>
              <a:t>Kidneys are part of the urinary system, which is about how you pee rather than how you digest your food.</a:t>
            </a:r>
            <a:endParaRPr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7DBD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E8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57" name="Google Shape;157;p23"/>
          <p:cNvSpPr txBox="1">
            <a:spLocks noGrp="1"/>
          </p:cNvSpPr>
          <p:nvPr>
            <p:ph type="title"/>
          </p:nvPr>
        </p:nvSpPr>
        <p:spPr>
          <a:xfrm>
            <a:off x="275400" y="724200"/>
            <a:ext cx="496534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lt1"/>
                </a:solidFill>
                <a:latin typeface="+mj-lt"/>
              </a:rPr>
              <a:t>What lines the walls of the small intestine?</a:t>
            </a:r>
            <a:endParaRPr sz="1600" b="1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158" name="Google Shape;158;p23"/>
          <p:cNvSpPr/>
          <p:nvPr/>
        </p:nvSpPr>
        <p:spPr>
          <a:xfrm>
            <a:off x="379500" y="1789200"/>
            <a:ext cx="1061400" cy="3714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357782" y="1680102"/>
            <a:ext cx="3837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Villi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 err="1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Cilli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AutoNum type="alphaUcPeriod"/>
            </a:pPr>
            <a:r>
              <a:rPr lang="en" sz="1600" dirty="0" err="1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Billi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4826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+mj-lt"/>
              <a:buAutoNum type="alphaUcPeriod"/>
            </a:pPr>
            <a:r>
              <a:rPr lang="en" sz="1600" dirty="0">
                <a:solidFill>
                  <a:srgbClr val="FFFFFF"/>
                </a:solidFill>
                <a:latin typeface="+mj-lt"/>
                <a:ea typeface="Roboto"/>
                <a:cs typeface="Roboto"/>
                <a:sym typeface="Roboto"/>
              </a:rPr>
              <a:t>Willi</a:t>
            </a:r>
            <a:endParaRPr sz="1600" dirty="0">
              <a:solidFill>
                <a:srgbClr val="FFFFFF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379499" y="3952375"/>
            <a:ext cx="4383569" cy="62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+mj-lt"/>
              </a:rPr>
              <a:t>Villi are tiny but make up an enormous surface area to absorb nutrients.</a:t>
            </a:r>
            <a:endParaRPr sz="16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898" y="4718275"/>
            <a:ext cx="1061322" cy="42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391" y="-1975"/>
            <a:ext cx="289322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65500" y="86634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  <a:ea typeface="Bernard MT Condensed" charset="0"/>
                <a:cs typeface="Bernard MT Condensed" charset="0"/>
              </a:rPr>
              <a:t>Question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429</Words>
  <Application>Microsoft Office PowerPoint</Application>
  <PresentationFormat>On-screen Show (16:9)</PresentationFormat>
  <Paragraphs>77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Bernard MT Condensed</vt:lpstr>
      <vt:lpstr>Roboto</vt:lpstr>
      <vt:lpstr>Material</vt:lpstr>
      <vt:lpstr>Digestive System Quiz</vt:lpstr>
      <vt:lpstr>Digestive System</vt:lpstr>
      <vt:lpstr>Which of the following do we get from our food?</vt:lpstr>
      <vt:lpstr>Before the stomach the food travels down through the …</vt:lpstr>
      <vt:lpstr>What do enzymes do?</vt:lpstr>
      <vt:lpstr>Bacteria in your gut make you …</vt:lpstr>
      <vt:lpstr>Acid in your stomach activates enzymes that start digestion.  What else does it do?</vt:lpstr>
      <vt:lpstr>Which organ is NOT part of the digestive system?</vt:lpstr>
      <vt:lpstr>What lines the walls of the small intestine?</vt:lpstr>
      <vt:lpstr>Peristalsis is responsible for …</vt:lpstr>
      <vt:lpstr>The first section of small intestine is actually …</vt:lpstr>
      <vt:lpstr>Green bile is responsible for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Digestive System Quiz</dc:title>
  <cp:lastModifiedBy>Ben Kidd</cp:lastModifiedBy>
  <cp:revision>16</cp:revision>
  <cp:lastPrinted>2018-08-17T11:41:18Z</cp:lastPrinted>
  <dcterms:modified xsi:type="dcterms:W3CDTF">2018-08-21T13:28:42Z</dcterms:modified>
</cp:coreProperties>
</file>